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
      <p:font typeface="Libre Baskerville" panose="02000000000000000000" pitchFamily="2" charset="0"/>
      <p:regular r:id="rId20"/>
      <p:bold r:id="rId21"/>
      <p:italic r:id="rId22"/>
    </p:embeddedFont>
    <p:embeddedFont>
      <p:font typeface="Monotype Corsiva" panose="03010101010201010101" pitchFamily="66" charset="0"/>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fof1Kk5QIb5xIpGFoNLbTiwZw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E26"/>
    <a:srgbClr val="3333FF"/>
    <a:srgbClr val="0000FF"/>
    <a:srgbClr val="CC66FF"/>
    <a:srgbClr val="9933FF"/>
    <a:srgbClr val="6600FF"/>
    <a:srgbClr val="FFCC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1D905-2A2D-4F3F-A5C0-32CDD5977AA2}" v="145" dt="2023-01-23T09:34:09.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89"/>
        <p:cNvGrpSpPr/>
        <p:nvPr/>
      </p:nvGrpSpPr>
      <p:grpSpPr>
        <a:xfrm>
          <a:off x="0" y="0"/>
          <a:ext cx="0" cy="0"/>
          <a:chOff x="0" y="0"/>
          <a:chExt cx="0" cy="0"/>
        </a:xfrm>
      </p:grpSpPr>
      <p:sp>
        <p:nvSpPr>
          <p:cNvPr id="91" name="Google Shape;91;p1"/>
          <p:cNvSpPr txBox="1">
            <a:spLocks noGrp="1"/>
          </p:cNvSpPr>
          <p:nvPr>
            <p:ph type="ctrTitle"/>
          </p:nvPr>
        </p:nvSpPr>
        <p:spPr>
          <a:xfrm>
            <a:off x="3279190" y="299268"/>
            <a:ext cx="8615793" cy="151703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92C582"/>
              </a:buClr>
              <a:buSzPts val="4000"/>
              <a:buFont typeface="Arial"/>
              <a:buNone/>
            </a:pPr>
            <a:r>
              <a:rPr lang="it-IT" sz="5400" dirty="0">
                <a:solidFill>
                  <a:srgbClr val="92C582"/>
                </a:solidFill>
                <a:latin typeface="Monotype Corsiva" panose="03010101010201010101" pitchFamily="66" charset="0"/>
                <a:ea typeface="Arial"/>
                <a:cs typeface="Arial"/>
                <a:sym typeface="Arial"/>
              </a:rPr>
              <a:t>Cos’è la raccolta </a:t>
            </a:r>
            <a:br>
              <a:rPr lang="it-IT" sz="5400" dirty="0">
                <a:solidFill>
                  <a:srgbClr val="92C582"/>
                </a:solidFill>
                <a:latin typeface="Monotype Corsiva" panose="03010101010201010101" pitchFamily="66" charset="0"/>
                <a:ea typeface="Arial"/>
                <a:cs typeface="Arial"/>
                <a:sym typeface="Arial"/>
              </a:rPr>
            </a:br>
            <a:r>
              <a:rPr lang="it-IT" sz="5400" dirty="0">
                <a:solidFill>
                  <a:srgbClr val="92C582"/>
                </a:solidFill>
                <a:latin typeface="Monotype Corsiva" panose="03010101010201010101" pitchFamily="66" charset="0"/>
                <a:ea typeface="Arial"/>
                <a:cs typeface="Arial"/>
                <a:sym typeface="Arial"/>
              </a:rPr>
              <a:t>differenziata?</a:t>
            </a:r>
            <a:endParaRPr sz="5400" dirty="0">
              <a:latin typeface="Monotype Corsiva" panose="03010101010201010101" pitchFamily="66" charset="0"/>
            </a:endParaRPr>
          </a:p>
        </p:txBody>
      </p:sp>
      <p:sp>
        <p:nvSpPr>
          <p:cNvPr id="92" name="Google Shape;92;p1"/>
          <p:cNvSpPr txBox="1">
            <a:spLocks noGrp="1"/>
          </p:cNvSpPr>
          <p:nvPr>
            <p:ph type="subTitle" idx="1"/>
          </p:nvPr>
        </p:nvSpPr>
        <p:spPr>
          <a:xfrm>
            <a:off x="3279190" y="2205134"/>
            <a:ext cx="8615792" cy="39561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it-IT" sz="3200" dirty="0">
                <a:latin typeface="Arial Rounded MT Bold" panose="020F0704030504030204" pitchFamily="34" charset="0"/>
                <a:ea typeface="Libre Baskerville"/>
                <a:cs typeface="Libre Baskerville"/>
                <a:sym typeface="Libre Baskerville"/>
              </a:rPr>
              <a:t>Per raccolta differenziata si intende un sistema di raccolta dei rifiuti che prevede una differenziazione in base al tipo di rifiuto, diversificandola dalla raccolta totalmente indifferenziata.</a:t>
            </a:r>
            <a:endParaRPr sz="3200" dirty="0">
              <a:latin typeface="Arial Rounded MT Bold" panose="020F0704030504030204" pitchFamily="34" charset="0"/>
            </a:endParaRPr>
          </a:p>
        </p:txBody>
      </p:sp>
      <p:pic>
        <p:nvPicPr>
          <p:cNvPr id="3" name="Immagine 2">
            <a:extLst>
              <a:ext uri="{FF2B5EF4-FFF2-40B4-BE49-F238E27FC236}">
                <a16:creationId xmlns:a16="http://schemas.microsoft.com/office/drawing/2014/main" id="{C48E2224-C54F-B4E1-952A-37717A983253}"/>
              </a:ext>
            </a:extLst>
          </p:cNvPr>
          <p:cNvPicPr>
            <a:picLocks noChangeAspect="1"/>
          </p:cNvPicPr>
          <p:nvPr/>
        </p:nvPicPr>
        <p:blipFill rotWithShape="1">
          <a:blip r:embed="rId3"/>
          <a:srcRect t="24081" r="56528" b="22014"/>
          <a:stretch/>
        </p:blipFill>
        <p:spPr>
          <a:xfrm>
            <a:off x="574297" y="2024513"/>
            <a:ext cx="2799486" cy="2808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C582"/>
              </a:buClr>
              <a:buSzPts val="4400"/>
              <a:buFont typeface="Arial"/>
              <a:buNone/>
            </a:pPr>
            <a:r>
              <a:rPr lang="it-IT" sz="8800" dirty="0">
                <a:solidFill>
                  <a:srgbClr val="92C582"/>
                </a:solidFill>
                <a:latin typeface="Monotype Corsiva" panose="03010101010201010101" pitchFamily="66" charset="0"/>
                <a:ea typeface="Arial"/>
                <a:cs typeface="Arial"/>
                <a:sym typeface="Arial"/>
              </a:rPr>
              <a:t>Vetro</a:t>
            </a:r>
            <a:endParaRPr sz="8800" dirty="0">
              <a:latin typeface="Monotype Corsiva" panose="03010101010201010101" pitchFamily="66" charset="0"/>
            </a:endParaRPr>
          </a:p>
        </p:txBody>
      </p:sp>
      <p:sp>
        <p:nvSpPr>
          <p:cNvPr id="160" name="Google Shape;160;p10"/>
          <p:cNvSpPr txBox="1">
            <a:spLocks noGrp="1"/>
          </p:cNvSpPr>
          <p:nvPr>
            <p:ph type="body" idx="1"/>
          </p:nvPr>
        </p:nvSpPr>
        <p:spPr>
          <a:xfrm>
            <a:off x="827690" y="1825625"/>
            <a:ext cx="407142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2C582"/>
              </a:buClr>
              <a:buSzPts val="2000"/>
              <a:buNone/>
            </a:pPr>
            <a:r>
              <a:rPr lang="it-IT" sz="3200" dirty="0">
                <a:solidFill>
                  <a:srgbClr val="92C582"/>
                </a:solidFill>
                <a:latin typeface="Arial Rounded MT Bold" panose="020F0704030504030204" pitchFamily="34" charset="0"/>
                <a:ea typeface="Libre Baskerville"/>
                <a:cs typeface="Libre Baskerville"/>
                <a:sym typeface="Libre Baskerville"/>
              </a:rPr>
              <a:t>COSA GETTARE</a:t>
            </a:r>
            <a:endParaRPr sz="3200"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000"/>
              <a:buNone/>
            </a:pPr>
            <a:r>
              <a:rPr lang="it-IT" sz="2400" dirty="0">
                <a:latin typeface="Arial Rounded MT Bold" panose="020F0704030504030204" pitchFamily="34" charset="0"/>
                <a:ea typeface="Libre Baskerville"/>
                <a:cs typeface="Libre Baskerville"/>
                <a:sym typeface="Libre Baskerville"/>
              </a:rPr>
              <a:t>-bottiglie di vetro;</a:t>
            </a:r>
            <a:br>
              <a:rPr lang="it-IT" sz="2400" dirty="0">
                <a:latin typeface="Arial Rounded MT Bold" panose="020F0704030504030204" pitchFamily="34" charset="0"/>
              </a:rPr>
            </a:br>
            <a:r>
              <a:rPr lang="it-IT" sz="2400" dirty="0">
                <a:latin typeface="Arial Rounded MT Bold" panose="020F0704030504030204" pitchFamily="34" charset="0"/>
                <a:ea typeface="Libre Baskerville"/>
                <a:cs typeface="Libre Baskerville"/>
                <a:sym typeface="Libre Baskerville"/>
              </a:rPr>
              <a:t>-vasetti di vetro;</a:t>
            </a:r>
            <a:br>
              <a:rPr lang="it-IT" sz="2400" dirty="0">
                <a:latin typeface="Arial Rounded MT Bold" panose="020F0704030504030204" pitchFamily="34" charset="0"/>
              </a:rPr>
            </a:br>
            <a:r>
              <a:rPr lang="it-IT" sz="2400" dirty="0">
                <a:latin typeface="Arial Rounded MT Bold" panose="020F0704030504030204" pitchFamily="34" charset="0"/>
                <a:ea typeface="Libre Baskerville"/>
                <a:cs typeface="Libre Baskerville"/>
                <a:sym typeface="Libre Baskerville"/>
              </a:rPr>
              <a:t>-vetri rotti;</a:t>
            </a:r>
            <a:br>
              <a:rPr lang="it-IT" sz="2400" dirty="0">
                <a:latin typeface="Arial Rounded MT Bold" panose="020F0704030504030204" pitchFamily="34" charset="0"/>
              </a:rPr>
            </a:br>
            <a:r>
              <a:rPr lang="it-IT" sz="2400" dirty="0">
                <a:latin typeface="Arial Rounded MT Bold" panose="020F0704030504030204" pitchFamily="34" charset="0"/>
                <a:ea typeface="Libre Baskerville"/>
                <a:cs typeface="Libre Baskerville"/>
                <a:sym typeface="Libre Baskerville"/>
              </a:rPr>
              <a:t>-flaconi (no medicinali);</a:t>
            </a:r>
            <a:br>
              <a:rPr lang="it-IT" sz="2400" dirty="0">
                <a:latin typeface="Arial Rounded MT Bold" panose="020F0704030504030204" pitchFamily="34" charset="0"/>
              </a:rPr>
            </a:br>
            <a:r>
              <a:rPr lang="it-IT" sz="2400" dirty="0">
                <a:latin typeface="Arial Rounded MT Bold" panose="020F0704030504030204" pitchFamily="34" charset="0"/>
                <a:ea typeface="Libre Baskerville"/>
                <a:cs typeface="Libre Baskerville"/>
                <a:sym typeface="Libre Baskerville"/>
              </a:rPr>
              <a:t>-bicchieri di vetro.</a:t>
            </a:r>
            <a:endParaRPr sz="2400" dirty="0">
              <a:latin typeface="Arial Rounded MT Bold" panose="020F0704030504030204" pitchFamily="34" charset="0"/>
            </a:endParaRPr>
          </a:p>
        </p:txBody>
      </p:sp>
      <p:sp>
        <p:nvSpPr>
          <p:cNvPr id="161" name="Google Shape;161;p10"/>
          <p:cNvSpPr txBox="1"/>
          <p:nvPr/>
        </p:nvSpPr>
        <p:spPr>
          <a:xfrm>
            <a:off x="5763065" y="1825625"/>
            <a:ext cx="5010037" cy="2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dirty="0">
                <a:solidFill>
                  <a:srgbClr val="FF0000"/>
                </a:solidFill>
                <a:latin typeface="Arial Rounded MT Bold" panose="020F0704030504030204" pitchFamily="34" charset="0"/>
                <a:ea typeface="Libre Baskerville"/>
                <a:cs typeface="Libre Baskerville"/>
                <a:sym typeface="Libre Baskerville"/>
              </a:rPr>
              <a:t>COSA NON GETTARE</a:t>
            </a:r>
            <a:endParaRPr sz="3200" dirty="0">
              <a:latin typeface="Arial Rounded MT Bold" panose="020F0704030504030204" pitchFamily="34" charset="0"/>
            </a:endParaRPr>
          </a:p>
          <a:p>
            <a:pPr marL="0" marR="0" lvl="0" indent="0" algn="l" rtl="0">
              <a:lnSpc>
                <a:spcPct val="90000"/>
              </a:lnSpc>
              <a:spcBef>
                <a:spcPts val="1000"/>
              </a:spcBef>
              <a:spcAft>
                <a:spcPts val="0"/>
              </a:spcAft>
              <a:buNone/>
            </a:pPr>
            <a:r>
              <a:rPr lang="it-IT" sz="2400" dirty="0">
                <a:solidFill>
                  <a:schemeClr val="dk1"/>
                </a:solidFill>
                <a:latin typeface="Arial Rounded MT Bold" panose="020F0704030504030204" pitchFamily="34" charset="0"/>
                <a:ea typeface="Libre Baskerville"/>
                <a:cs typeface="Libre Baskerville"/>
                <a:sym typeface="Libre Baskerville"/>
              </a:rPr>
              <a:t>-vetri di finestre;</a:t>
            </a:r>
            <a:br>
              <a:rPr lang="it-IT" sz="2400" dirty="0">
                <a:latin typeface="Arial Rounded MT Bold" panose="020F0704030504030204" pitchFamily="34" charset="0"/>
                <a:ea typeface="Libre Baskerville"/>
              </a:rPr>
            </a:br>
            <a:r>
              <a:rPr lang="it-IT" sz="2400" dirty="0">
                <a:solidFill>
                  <a:schemeClr val="dk1"/>
                </a:solidFill>
                <a:latin typeface="Arial Rounded MT Bold" panose="020F0704030504030204" pitchFamily="34" charset="0"/>
                <a:ea typeface="Libre Baskerville"/>
                <a:cs typeface="Libre Baskerville"/>
                <a:sym typeface="Libre Baskerville"/>
              </a:rPr>
              <a:t>-tazzine e piattini;</a:t>
            </a:r>
            <a:br>
              <a:rPr lang="it-IT" sz="2400" dirty="0">
                <a:latin typeface="Arial Rounded MT Bold" panose="020F0704030504030204" pitchFamily="34" charset="0"/>
                <a:ea typeface="Libre Baskerville"/>
              </a:rPr>
            </a:br>
            <a:r>
              <a:rPr lang="it-IT" sz="2400" dirty="0">
                <a:solidFill>
                  <a:schemeClr val="dk1"/>
                </a:solidFill>
                <a:latin typeface="Arial Rounded MT Bold" panose="020F0704030504030204" pitchFamily="34" charset="0"/>
                <a:ea typeface="Libre Baskerville"/>
                <a:cs typeface="Libre Baskerville"/>
                <a:sym typeface="Libre Baskerville"/>
              </a:rPr>
              <a:t>-porcellana;</a:t>
            </a:r>
            <a:br>
              <a:rPr lang="it-IT" sz="2400" dirty="0">
                <a:latin typeface="Arial Rounded MT Bold" panose="020F0704030504030204" pitchFamily="34" charset="0"/>
                <a:ea typeface="Libre Baskerville"/>
              </a:rPr>
            </a:br>
            <a:r>
              <a:rPr lang="it-IT" sz="2400" dirty="0">
                <a:solidFill>
                  <a:schemeClr val="dk1"/>
                </a:solidFill>
                <a:latin typeface="Arial Rounded MT Bold" panose="020F0704030504030204" pitchFamily="34" charset="0"/>
                <a:ea typeface="Libre Baskerville"/>
                <a:cs typeface="Libre Baskerville"/>
                <a:sym typeface="Libre Baskerville"/>
              </a:rPr>
              <a:t>-piatti;</a:t>
            </a:r>
            <a:br>
              <a:rPr lang="it-IT" sz="2400" dirty="0">
                <a:latin typeface="Arial Rounded MT Bold" panose="020F0704030504030204" pitchFamily="34" charset="0"/>
                <a:ea typeface="Libre Baskerville"/>
              </a:rPr>
            </a:br>
            <a:r>
              <a:rPr lang="it-IT" sz="2400" dirty="0">
                <a:solidFill>
                  <a:schemeClr val="dk1"/>
                </a:solidFill>
                <a:latin typeface="Arial Rounded MT Bold" panose="020F0704030504030204" pitchFamily="34" charset="0"/>
                <a:ea typeface="Libre Baskerville"/>
                <a:cs typeface="Libre Baskerville"/>
                <a:sym typeface="Libre Baskerville"/>
              </a:rPr>
              <a:t>-lampadine.</a:t>
            </a:r>
            <a:endParaRPr sz="2400" dirty="0">
              <a:latin typeface="Arial Rounded MT Bold" panose="020F0704030504030204" pitchFamily="34" charset="0"/>
            </a:endParaRPr>
          </a:p>
        </p:txBody>
      </p:sp>
      <p:pic>
        <p:nvPicPr>
          <p:cNvPr id="162" name="Google Shape;162;p10" descr="Piano di posizionamento delle campane per la raccolta del vetro | Urban  Blog Torresina"/>
          <p:cNvPicPr preferRelativeResize="0"/>
          <p:nvPr/>
        </p:nvPicPr>
        <p:blipFill rotWithShape="1">
          <a:blip r:embed="rId3">
            <a:alphaModFix/>
          </a:blip>
          <a:srcRect/>
          <a:stretch/>
        </p:blipFill>
        <p:spPr>
          <a:xfrm>
            <a:off x="7429500" y="3617429"/>
            <a:ext cx="4762500" cy="3333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414130" y="101599"/>
            <a:ext cx="5257800" cy="999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04040"/>
              </a:buClr>
              <a:buSzPts val="4000"/>
              <a:buFont typeface="Arial"/>
              <a:buNone/>
            </a:pPr>
            <a:r>
              <a:rPr lang="it-IT" sz="6000" dirty="0">
                <a:solidFill>
                  <a:srgbClr val="404040"/>
                </a:solidFill>
                <a:latin typeface="Monotype Corsiva" panose="03010101010201010101" pitchFamily="66" charset="0"/>
                <a:ea typeface="Arial"/>
                <a:cs typeface="Arial"/>
                <a:sym typeface="Arial"/>
              </a:rPr>
              <a:t>Indifferenziato</a:t>
            </a:r>
            <a:endParaRPr sz="6000" dirty="0">
              <a:latin typeface="Monotype Corsiva" panose="03010101010201010101" pitchFamily="66" charset="0"/>
            </a:endParaRPr>
          </a:p>
        </p:txBody>
      </p:sp>
      <p:sp>
        <p:nvSpPr>
          <p:cNvPr id="168" name="Google Shape;168;p11"/>
          <p:cNvSpPr txBox="1">
            <a:spLocks noGrp="1"/>
          </p:cNvSpPr>
          <p:nvPr>
            <p:ph type="body" idx="1"/>
          </p:nvPr>
        </p:nvSpPr>
        <p:spPr>
          <a:xfrm>
            <a:off x="414130" y="1101448"/>
            <a:ext cx="7921487" cy="5082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1800"/>
              <a:buNone/>
            </a:pPr>
            <a:r>
              <a:rPr lang="it-IT" dirty="0">
                <a:solidFill>
                  <a:srgbClr val="404040"/>
                </a:solidFill>
                <a:latin typeface="Arial Rounded MT Bold" panose="020F0704030504030204" pitchFamily="34" charset="0"/>
                <a:ea typeface="Libre Baskerville"/>
                <a:cs typeface="Libre Baskerville"/>
                <a:sym typeface="Libre Baskerville"/>
              </a:rPr>
              <a:t>COSA INSERIRE</a:t>
            </a:r>
            <a:endParaRPr dirty="0">
              <a:latin typeface="Arial Rounded MT Bold" panose="020F0704030504030204" pitchFamily="34" charset="0"/>
            </a:endParaRPr>
          </a:p>
          <a:p>
            <a:pPr marL="0" lvl="0" indent="0" algn="l" rtl="0">
              <a:lnSpc>
                <a:spcPct val="110000"/>
              </a:lnSpc>
              <a:spcBef>
                <a:spcPts val="1000"/>
              </a:spcBef>
              <a:spcAft>
                <a:spcPts val="0"/>
              </a:spcAft>
              <a:buClr>
                <a:schemeClr val="dk1"/>
              </a:buClr>
              <a:buSzPts val="1800"/>
              <a:buNone/>
            </a:pPr>
            <a:r>
              <a:rPr lang="it-IT" sz="2000" dirty="0">
                <a:latin typeface="Arial Rounded MT Bold" panose="020F0704030504030204" pitchFamily="34" charset="0"/>
                <a:ea typeface="Libre Baskerville"/>
                <a:cs typeface="Libre Baskerville"/>
                <a:sym typeface="Libre Baskerville"/>
              </a:rPr>
              <a:t>-giocattoli rotti;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-CD/DVD;</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-oggetti in gomma;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-spugne sintetiche;</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-pannolini ed assorbenti;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-piatti e posate in plastica;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-lettiere ed escrementi di animali;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-mozziconi di sigarette e cenere;</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-polvere;</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-rifiuti composti da più materiali (es. spazzolini da denti, lamette da barba);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-imballaggi;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-biro, pennarelli.</a:t>
            </a:r>
            <a:endParaRPr sz="2000" dirty="0">
              <a:latin typeface="Arial Rounded MT Bold" panose="020F0704030504030204" pitchFamily="34" charset="0"/>
            </a:endParaRPr>
          </a:p>
        </p:txBody>
      </p:sp>
      <p:pic>
        <p:nvPicPr>
          <p:cNvPr id="3" name="Immagine 2">
            <a:extLst>
              <a:ext uri="{FF2B5EF4-FFF2-40B4-BE49-F238E27FC236}">
                <a16:creationId xmlns:a16="http://schemas.microsoft.com/office/drawing/2014/main" id="{18741383-37EF-2421-40C1-6AA51AFA5328}"/>
              </a:ext>
            </a:extLst>
          </p:cNvPr>
          <p:cNvPicPr>
            <a:picLocks noChangeAspect="1"/>
          </p:cNvPicPr>
          <p:nvPr/>
        </p:nvPicPr>
        <p:blipFill rotWithShape="1">
          <a:blip r:embed="rId3"/>
          <a:srcRect b="13343"/>
          <a:stretch/>
        </p:blipFill>
        <p:spPr>
          <a:xfrm>
            <a:off x="9261696" y="1607415"/>
            <a:ext cx="2516174" cy="4033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1240423" y="1199908"/>
            <a:ext cx="10430021" cy="5838410"/>
          </a:xfrm>
          <a:prstGeom prst="rect">
            <a:avLst/>
          </a:prstGeom>
          <a:noFill/>
          <a:ln>
            <a:noFill/>
          </a:ln>
        </p:spPr>
        <p:txBody>
          <a:bodyPr spcFirstLastPara="1" wrap="square" lIns="91425" tIns="45700" rIns="91425" bIns="45700" anchor="ctr" anchorCtr="0">
            <a:normAutofit/>
          </a:bodyPr>
          <a:lstStyle/>
          <a:p>
            <a:pPr algn="ctr">
              <a:buClr>
                <a:srgbClr val="92C582"/>
              </a:buClr>
              <a:buSzPts val="10000"/>
            </a:pPr>
            <a:r>
              <a:rPr lang="it-IT" sz="12000">
                <a:solidFill>
                  <a:srgbClr val="92C582"/>
                </a:solidFill>
                <a:latin typeface="Arial Rounded MT Bold"/>
                <a:ea typeface="Arial"/>
                <a:cs typeface="Arial"/>
                <a:sym typeface="Arial"/>
              </a:rPr>
              <a:t>FINE!!!</a:t>
            </a:r>
            <a:br>
              <a:rPr lang="it-IT" sz="12000" dirty="0">
                <a:solidFill>
                  <a:srgbClr val="92C582"/>
                </a:solidFill>
                <a:latin typeface="Arial Rounded MT Bold"/>
                <a:ea typeface="Arial"/>
                <a:cs typeface="Arial"/>
              </a:rPr>
            </a:br>
            <a:endParaRPr lang="it-IT" sz="12000">
              <a:latin typeface="Arial Rounded MT Bold" panose="020F0704030504030204" pitchFamily="34" charset="0"/>
              <a:cs typeface="Arial"/>
            </a:endParaRPr>
          </a:p>
        </p:txBody>
      </p:sp>
      <p:sp>
        <p:nvSpPr>
          <p:cNvPr id="2" name="CasellaDiTesto 1">
            <a:extLst>
              <a:ext uri="{FF2B5EF4-FFF2-40B4-BE49-F238E27FC236}">
                <a16:creationId xmlns:a16="http://schemas.microsoft.com/office/drawing/2014/main" id="{EF13E818-D321-287D-2AF3-D3FF49684825}"/>
              </a:ext>
            </a:extLst>
          </p:cNvPr>
          <p:cNvSpPr txBox="1"/>
          <p:nvPr/>
        </p:nvSpPr>
        <p:spPr>
          <a:xfrm>
            <a:off x="7464950" y="5892460"/>
            <a:ext cx="45705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dirty="0">
                <a:solidFill>
                  <a:srgbClr val="92C582"/>
                </a:solidFill>
                <a:latin typeface="Arial Rounded MT Bold"/>
                <a:sym typeface="Calibri"/>
              </a:rPr>
              <a:t>Ficarra Antonio III B </a:t>
            </a:r>
            <a:br>
              <a:rPr lang="it-IT" sz="1600" dirty="0">
                <a:solidFill>
                  <a:srgbClr val="92C582"/>
                </a:solidFill>
                <a:latin typeface="Arial Rounded MT Bold"/>
                <a:sym typeface="Calibri"/>
              </a:rPr>
            </a:br>
            <a:r>
              <a:rPr lang="it-IT" sz="1600" dirty="0">
                <a:solidFill>
                  <a:srgbClr val="92C582"/>
                </a:solidFill>
                <a:latin typeface="Arial Rounded MT Bold"/>
                <a:sym typeface="Calibri"/>
              </a:rPr>
              <a:t>Secondaria di 1° Grado I.O.S. </a:t>
            </a:r>
            <a:r>
              <a:rPr lang="it-IT" sz="1600" dirty="0" err="1">
                <a:solidFill>
                  <a:srgbClr val="92C582"/>
                </a:solidFill>
                <a:latin typeface="Arial Rounded MT Bold"/>
                <a:sym typeface="Calibri"/>
              </a:rPr>
              <a:t>G.Verga</a:t>
            </a:r>
            <a:r>
              <a:rPr lang="it-IT" sz="1600" dirty="0">
                <a:solidFill>
                  <a:srgbClr val="92C582"/>
                </a:solidFill>
                <a:latin typeface="Arial Rounded MT Bold"/>
                <a:sym typeface="Calibri"/>
              </a:rPr>
              <a:t> Vizzini</a:t>
            </a:r>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0" y="189373"/>
            <a:ext cx="12191999" cy="1485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C582"/>
              </a:buClr>
              <a:buSzPts val="4400"/>
              <a:buFont typeface="Arial"/>
              <a:buNone/>
            </a:pPr>
            <a:r>
              <a:rPr lang="it-IT" dirty="0">
                <a:solidFill>
                  <a:srgbClr val="92C582"/>
                </a:solidFill>
                <a:latin typeface="Arial"/>
                <a:ea typeface="Arial"/>
                <a:cs typeface="Arial"/>
                <a:sym typeface="Arial"/>
              </a:rPr>
              <a:t>	</a:t>
            </a:r>
            <a:r>
              <a:rPr lang="it-IT" dirty="0">
                <a:solidFill>
                  <a:srgbClr val="92C582"/>
                </a:solidFill>
                <a:latin typeface="Monotype Corsiva" panose="03010101010201010101" pitchFamily="66" charset="0"/>
                <a:ea typeface="Arial"/>
                <a:cs typeface="Arial"/>
                <a:sym typeface="Arial"/>
              </a:rPr>
              <a:t>I vantaggi della differenziata</a:t>
            </a:r>
            <a:endParaRPr dirty="0">
              <a:latin typeface="Monotype Corsiva" panose="03010101010201010101" pitchFamily="66" charset="0"/>
            </a:endParaRPr>
          </a:p>
        </p:txBody>
      </p:sp>
      <p:sp>
        <p:nvSpPr>
          <p:cNvPr id="98" name="Google Shape;98;p2"/>
          <p:cNvSpPr txBox="1">
            <a:spLocks noGrp="1"/>
          </p:cNvSpPr>
          <p:nvPr>
            <p:ph type="body" idx="1"/>
          </p:nvPr>
        </p:nvSpPr>
        <p:spPr>
          <a:xfrm>
            <a:off x="304800" y="1776412"/>
            <a:ext cx="11582400" cy="508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it-IT" sz="2400" dirty="0">
                <a:solidFill>
                  <a:schemeClr val="dk1"/>
                </a:solidFill>
                <a:latin typeface="Arial Rounded MT Bold" panose="020F0704030504030204" pitchFamily="34" charset="0"/>
                <a:ea typeface="Libre Baskerville"/>
                <a:cs typeface="Libre Baskerville"/>
                <a:sym typeface="Libre Baskerville"/>
              </a:rPr>
              <a:t> Il principale vantaggio della raccolta differenziata risiede nella maggiore sostenibilità economica di un prodotto riciclato rispetto ad uno ottenuto processando materie prime. </a:t>
            </a:r>
            <a:r>
              <a:rPr lang="it-IT" sz="2400" b="0" i="0" dirty="0">
                <a:solidFill>
                  <a:schemeClr val="dk1"/>
                </a:solidFill>
                <a:latin typeface="Arial Rounded MT Bold" panose="020F0704030504030204" pitchFamily="34" charset="0"/>
                <a:ea typeface="Libre Baskerville"/>
                <a:cs typeface="Libre Baskerville"/>
                <a:sym typeface="Libre Baskerville"/>
              </a:rPr>
              <a:t>Ogni volta che la spazzatura non viene riciclata, va a finire nelle discariche o negli inceneritori danneggiando l’ambiente. Fare la raccolta differenziata aiuta l’industria e fa risparmiare energia, perché permette di recuperare materie prime in modo economico.                                      </a:t>
            </a:r>
            <a:endParaRPr dirty="0">
              <a:latin typeface="Arial Rounded MT Bold" panose="020F0704030504030204" pitchFamily="34" charset="0"/>
            </a:endParaRPr>
          </a:p>
          <a:p>
            <a:pPr marL="0" lvl="0" indent="0" algn="ctr" rtl="0">
              <a:lnSpc>
                <a:spcPct val="90000"/>
              </a:lnSpc>
              <a:spcBef>
                <a:spcPts val="1000"/>
              </a:spcBef>
              <a:spcAft>
                <a:spcPts val="0"/>
              </a:spcAft>
              <a:buClr>
                <a:schemeClr val="dk1"/>
              </a:buClr>
              <a:buSzPts val="2400"/>
              <a:buNone/>
            </a:pPr>
            <a:r>
              <a:rPr lang="it-IT" sz="2400" dirty="0">
                <a:solidFill>
                  <a:schemeClr val="dk1"/>
                </a:solidFill>
                <a:latin typeface="Arial Rounded MT Bold" panose="020F0704030504030204" pitchFamily="34" charset="0"/>
                <a:ea typeface="Libre Baskerville"/>
                <a:cs typeface="Libre Baskerville"/>
                <a:sym typeface="Libre Baskerville"/>
              </a:rPr>
              <a:t>S</a:t>
            </a:r>
            <a:r>
              <a:rPr lang="it-IT" sz="2400" b="0" i="0" dirty="0">
                <a:solidFill>
                  <a:schemeClr val="dk1"/>
                </a:solidFill>
                <a:latin typeface="Arial Rounded MT Bold" panose="020F0704030504030204" pitchFamily="34" charset="0"/>
                <a:ea typeface="Libre Baskerville"/>
                <a:cs typeface="Libre Baskerville"/>
                <a:sym typeface="Libre Baskerville"/>
              </a:rPr>
              <a:t>e non si effettua la differenziata si creano discariche a cielo aperto, mettendo a rischio la vita di tutti noi.  Ne risentono anche terra ed acqua con inevitabili ripercussioni sugli alimenti che vengono messi quotidianamente sulle nostre tavole. I rifiuti sintetici non riciclati danneggiano clima ed ecosistema; a subirne le conseguenze è anche la fauna, gli  uccelli e i mammiferi soprattutto.</a:t>
            </a:r>
            <a:endParaRPr sz="2400" dirty="0">
              <a:solidFill>
                <a:schemeClr val="dk1"/>
              </a:solidFill>
              <a:latin typeface="Arial Rounded MT Bold" panose="020F0704030504030204" pitchFamily="34" charset="0"/>
              <a:ea typeface="Libre Baskerville"/>
              <a:cs typeface="Libre Baskerville"/>
              <a:sym typeface="Libre Baskerville"/>
            </a:endParaRPr>
          </a:p>
        </p:txBody>
      </p:sp>
      <p:pic>
        <p:nvPicPr>
          <p:cNvPr id="3" name="Immagine 2">
            <a:extLst>
              <a:ext uri="{FF2B5EF4-FFF2-40B4-BE49-F238E27FC236}">
                <a16:creationId xmlns:a16="http://schemas.microsoft.com/office/drawing/2014/main" id="{86F93CB1-D090-0DDE-F317-94EF3187B408}"/>
              </a:ext>
            </a:extLst>
          </p:cNvPr>
          <p:cNvPicPr>
            <a:picLocks noChangeAspect="1"/>
          </p:cNvPicPr>
          <p:nvPr/>
        </p:nvPicPr>
        <p:blipFill>
          <a:blip r:embed="rId3"/>
          <a:stretch>
            <a:fillRect/>
          </a:stretch>
        </p:blipFill>
        <p:spPr>
          <a:xfrm>
            <a:off x="304800" y="300223"/>
            <a:ext cx="1476190" cy="1476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1295400" y="220717"/>
            <a:ext cx="9601199" cy="650821"/>
          </a:xfrm>
          <a:prstGeom prst="rect">
            <a:avLst/>
          </a:prstGeom>
          <a:solidFill>
            <a:srgbClr val="00800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2C582"/>
              </a:buClr>
              <a:buSzPts val="3200"/>
              <a:buFont typeface="Arial"/>
              <a:buNone/>
            </a:pPr>
            <a:r>
              <a:rPr lang="it-IT" sz="3600" dirty="0">
                <a:solidFill>
                  <a:srgbClr val="92C582"/>
                </a:solidFill>
                <a:latin typeface="Monotype Corsiva" panose="03010101010201010101" pitchFamily="66" charset="0"/>
                <a:ea typeface="Arial"/>
                <a:cs typeface="Arial"/>
                <a:sym typeface="Arial"/>
              </a:rPr>
              <a:t>Modalità di raccolta differenziata</a:t>
            </a:r>
            <a:endParaRPr sz="3600" dirty="0">
              <a:latin typeface="Monotype Corsiva" panose="03010101010201010101" pitchFamily="66" charset="0"/>
            </a:endParaRPr>
          </a:p>
        </p:txBody>
      </p:sp>
      <p:sp>
        <p:nvSpPr>
          <p:cNvPr id="105" name="Google Shape;105;p3"/>
          <p:cNvSpPr txBox="1">
            <a:spLocks noGrp="1"/>
          </p:cNvSpPr>
          <p:nvPr>
            <p:ph type="body" idx="1"/>
          </p:nvPr>
        </p:nvSpPr>
        <p:spPr>
          <a:xfrm>
            <a:off x="800101" y="985838"/>
            <a:ext cx="11201400" cy="514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None/>
            </a:pPr>
            <a:r>
              <a:rPr lang="it-IT" sz="3200" b="1" i="0" dirty="0">
                <a:solidFill>
                  <a:srgbClr val="66FFCC"/>
                </a:solidFill>
                <a:latin typeface="Monotype Corsiva" panose="03010101010201010101" pitchFamily="66" charset="0"/>
                <a:ea typeface="Libre Baskerville"/>
                <a:cs typeface="Libre Baskerville"/>
                <a:sym typeface="Libre Baskerville"/>
              </a:rPr>
              <a:t>1) Raccolta stradale</a:t>
            </a:r>
            <a:endParaRPr sz="3200" dirty="0">
              <a:solidFill>
                <a:srgbClr val="66FFCC"/>
              </a:solidFill>
              <a:latin typeface="Monotype Corsiva" panose="03010101010201010101" pitchFamily="66" charset="0"/>
            </a:endParaRPr>
          </a:p>
        </p:txBody>
      </p:sp>
      <p:sp>
        <p:nvSpPr>
          <p:cNvPr id="106" name="Google Shape;106;p3"/>
          <p:cNvSpPr txBox="1"/>
          <p:nvPr/>
        </p:nvSpPr>
        <p:spPr>
          <a:xfrm>
            <a:off x="800100" y="1500188"/>
            <a:ext cx="6588671"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0" i="0" u="none" strike="noStrike" cap="none" dirty="0">
                <a:solidFill>
                  <a:schemeClr val="dk1"/>
                </a:solidFill>
                <a:latin typeface="Arial Rounded MT Bold" panose="020F0704030504030204" pitchFamily="34" charset="0"/>
                <a:ea typeface="Libre Baskerville"/>
                <a:cs typeface="Libre Baskerville"/>
                <a:sym typeface="Libre Baskerville"/>
              </a:rPr>
              <a:t>La raccolta stradale consiste nel mettere i rifiuti in contenitori di diverso tipo presenti sul marciapiede.</a:t>
            </a:r>
            <a:endParaRPr sz="2000"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Un contenitore utilizzato comunemente è la campana; è usato solitamente per la raccolta di vetro, lattine o plastica. La campana viene svuotata dal basso, sollevandola e aprendo la base inferiore con un comando meccanico situato accanto al gancio di sollevamento.</a:t>
            </a:r>
            <a:endParaRPr sz="2000"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Questo metodo presenta alcuni vantaggi, tra cui la possibilità per l'utente di conferire i propri rifiuti in qualsiasi momento. Tuttavia, ha lo svantaggio di ridurre la percentuale di raccolta differenziata nonché la qualità del materiale raccolto in modo differenziato.</a:t>
            </a:r>
            <a:endParaRPr sz="2000" dirty="0">
              <a:latin typeface="Arial Rounded MT Bold" panose="020F0704030504030204" pitchFamily="34" charset="0"/>
            </a:endParaRPr>
          </a:p>
        </p:txBody>
      </p:sp>
      <p:pic>
        <p:nvPicPr>
          <p:cNvPr id="107" name="Google Shape;107;p3"/>
          <p:cNvPicPr preferRelativeResize="0"/>
          <p:nvPr/>
        </p:nvPicPr>
        <p:blipFill rotWithShape="1">
          <a:blip r:embed="rId3">
            <a:alphaModFix/>
          </a:blip>
          <a:srcRect/>
          <a:stretch/>
        </p:blipFill>
        <p:spPr>
          <a:xfrm>
            <a:off x="7624473" y="1228724"/>
            <a:ext cx="3401403" cy="4857750"/>
          </a:xfrm>
          <a:prstGeom prst="rect">
            <a:avLst/>
          </a:prstGeom>
          <a:noFill/>
          <a:ln>
            <a:noFill/>
          </a:ln>
          <a:effectLst>
            <a:outerShdw blurRad="50800" dist="50800" dir="5400000" algn="ctr" rotWithShape="0">
              <a:srgbClr val="F7CAAC">
                <a:alpha val="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85825" y="271463"/>
            <a:ext cx="10086975" cy="4714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Libre Baskerville"/>
              <a:buNone/>
            </a:pPr>
            <a:r>
              <a:rPr lang="it-IT" sz="3600" b="1" dirty="0">
                <a:solidFill>
                  <a:srgbClr val="FFCC00"/>
                </a:solidFill>
                <a:latin typeface="Monotype Corsiva" panose="03010101010201010101" pitchFamily="66" charset="0"/>
                <a:ea typeface="Libre Baskerville"/>
                <a:cs typeface="Libre Baskerville"/>
                <a:sym typeface="Libre Baskerville"/>
              </a:rPr>
              <a:t>2) Raccolta porta a porta</a:t>
            </a:r>
            <a:endParaRPr sz="3600" dirty="0">
              <a:solidFill>
                <a:srgbClr val="FFCC00"/>
              </a:solidFill>
              <a:latin typeface="Monotype Corsiva" panose="03010101010201010101" pitchFamily="66" charset="0"/>
            </a:endParaRPr>
          </a:p>
        </p:txBody>
      </p:sp>
      <p:sp>
        <p:nvSpPr>
          <p:cNvPr id="113" name="Google Shape;113;p4"/>
          <p:cNvSpPr txBox="1">
            <a:spLocks noGrp="1"/>
          </p:cNvSpPr>
          <p:nvPr>
            <p:ph type="body" idx="1"/>
          </p:nvPr>
        </p:nvSpPr>
        <p:spPr>
          <a:xfrm>
            <a:off x="885824" y="866774"/>
            <a:ext cx="6219169" cy="58283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it-IT" sz="2200" dirty="0">
                <a:solidFill>
                  <a:schemeClr val="dk1"/>
                </a:solidFill>
                <a:latin typeface="Arial Rounded MT Bold" panose="020F0704030504030204" pitchFamily="34" charset="0"/>
                <a:ea typeface="Libre Baskerville"/>
                <a:cs typeface="Libre Baskerville"/>
                <a:sym typeface="Libre Baskerville"/>
              </a:rPr>
              <a:t>Nella raccolta differenziata porta a porta, non sono i cittadini a portare i rifiuti nei cassonetti, ma sono gli incaricati che passano a domicilio a ritirarli. </a:t>
            </a:r>
            <a:br>
              <a:rPr lang="it-IT" sz="2200" dirty="0">
                <a:solidFill>
                  <a:schemeClr val="dk1"/>
                </a:solidFill>
                <a:latin typeface="Arial Rounded MT Bold" panose="020F0704030504030204" pitchFamily="34" charset="0"/>
                <a:ea typeface="Libre Baskerville"/>
                <a:cs typeface="Libre Baskerville"/>
                <a:sym typeface="Libre Baskerville"/>
              </a:rPr>
            </a:br>
            <a:r>
              <a:rPr lang="it-IT" sz="2200" dirty="0">
                <a:latin typeface="Arial Rounded MT Bold" panose="020F0704030504030204" pitchFamily="34" charset="0"/>
                <a:ea typeface="Libre Baskerville"/>
                <a:cs typeface="Libre Baskerville"/>
                <a:sym typeface="Libre Baskerville"/>
              </a:rPr>
              <a:t>P</a:t>
            </a:r>
            <a:r>
              <a:rPr lang="it-IT" sz="2200" dirty="0">
                <a:solidFill>
                  <a:schemeClr val="dk1"/>
                </a:solidFill>
                <a:latin typeface="Arial Rounded MT Bold" panose="020F0704030504030204" pitchFamily="34" charset="0"/>
                <a:ea typeface="Libre Baskerville"/>
                <a:cs typeface="Libre Baskerville"/>
                <a:sym typeface="Libre Baskerville"/>
              </a:rPr>
              <a:t>er facilitare le operazioni vengono spesso forniti alle famiglie sacchi in bioplastica o carta e bidoni, a seconda del tipo del rifiuto. </a:t>
            </a:r>
          </a:p>
          <a:p>
            <a:pPr marL="0" lvl="0" indent="0" algn="l" rtl="0">
              <a:lnSpc>
                <a:spcPct val="90000"/>
              </a:lnSpc>
              <a:spcBef>
                <a:spcPts val="0"/>
              </a:spcBef>
              <a:spcAft>
                <a:spcPts val="0"/>
              </a:spcAft>
              <a:buClr>
                <a:schemeClr val="dk1"/>
              </a:buClr>
              <a:buSzPts val="2400"/>
              <a:buNone/>
            </a:pPr>
            <a:r>
              <a:rPr lang="it-IT" sz="2200" dirty="0">
                <a:solidFill>
                  <a:schemeClr val="dk1"/>
                </a:solidFill>
                <a:latin typeface="Arial Rounded MT Bold" panose="020F0704030504030204" pitchFamily="34" charset="0"/>
                <a:ea typeface="Libre Baskerville"/>
                <a:cs typeface="Libre Baskerville"/>
                <a:sym typeface="Libre Baskerville"/>
              </a:rPr>
              <a:t>Questo metodo permette un controllo della correttezza di come si effettua la raccolta differenziata, e quindi l'erogazione di sanzioni in caso di errore del giorno di differenziazione da parte dell’utente. Di conseguenza, permette di raggiungere percentuali di raccolta differenziata più elevate rispetto al sistema dei contenitori stradali. D'altra parte, comporta maggiori difficoltà organizzative per le persone che devono esporre i propri rifiuti fuori casa in giorni e orari prestabiliti.    </a:t>
            </a:r>
            <a:endParaRPr sz="2200" dirty="0">
              <a:latin typeface="Arial Rounded MT Bold" panose="020F0704030504030204" pitchFamily="34" charset="0"/>
            </a:endParaRPr>
          </a:p>
        </p:txBody>
      </p:sp>
      <p:pic>
        <p:nvPicPr>
          <p:cNvPr id="114" name="Google Shape;114;p4"/>
          <p:cNvPicPr preferRelativeResize="0"/>
          <p:nvPr/>
        </p:nvPicPr>
        <p:blipFill rotWithShape="1">
          <a:blip r:embed="rId3">
            <a:alphaModFix/>
          </a:blip>
          <a:srcRect l="23799" t="-88" r="18150" b="13765"/>
          <a:stretch/>
        </p:blipFill>
        <p:spPr>
          <a:xfrm>
            <a:off x="7231117" y="1224127"/>
            <a:ext cx="4690689" cy="39784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928688" y="257176"/>
            <a:ext cx="10044112" cy="6000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Libre Baskerville"/>
              <a:buNone/>
            </a:pPr>
            <a:r>
              <a:rPr lang="it-IT" sz="3200" b="1" dirty="0">
                <a:solidFill>
                  <a:srgbClr val="CC66FF"/>
                </a:solidFill>
                <a:latin typeface="Monotype Corsiva" panose="03010101010201010101" pitchFamily="66" charset="0"/>
                <a:ea typeface="Libre Baskerville"/>
                <a:cs typeface="Libre Baskerville"/>
                <a:sym typeface="Libre Baskerville"/>
              </a:rPr>
              <a:t>3) Utilizzo di cassonetti privati</a:t>
            </a:r>
            <a:endParaRPr sz="3200" dirty="0">
              <a:solidFill>
                <a:srgbClr val="CC66FF"/>
              </a:solidFill>
              <a:latin typeface="Monotype Corsiva" panose="03010101010201010101" pitchFamily="66" charset="0"/>
            </a:endParaRPr>
          </a:p>
        </p:txBody>
      </p:sp>
      <p:sp>
        <p:nvSpPr>
          <p:cNvPr id="120" name="Google Shape;120;p5"/>
          <p:cNvSpPr txBox="1">
            <a:spLocks noGrp="1"/>
          </p:cNvSpPr>
          <p:nvPr>
            <p:ph type="body" idx="1"/>
          </p:nvPr>
        </p:nvSpPr>
        <p:spPr>
          <a:xfrm>
            <a:off x="847725" y="857250"/>
            <a:ext cx="7743825" cy="57435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it-IT" sz="2400" dirty="0">
                <a:solidFill>
                  <a:schemeClr val="dk1"/>
                </a:solidFill>
                <a:latin typeface="Arial Rounded MT Bold" panose="020F0704030504030204" pitchFamily="34" charset="0"/>
                <a:ea typeface="Libre Baskerville"/>
                <a:cs typeface="Libre Baskerville"/>
                <a:sym typeface="Libre Baskerville"/>
              </a:rPr>
              <a:t>Un sistema intermedio tra l'uso dei cassonetti stradali e la raccolta porta a porta è l'utilizzo di cassonetti collocati in luoghi pubblici o di pertinenza condominiale, ma apribili solo con l'uso di una chiave o di una tessera magnetica che viene rilasciata a un numero ristretto di residenti (ad esempio i residenti di un complesso condominiale).</a:t>
            </a:r>
            <a:endParaRPr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400"/>
              <a:buNone/>
            </a:pPr>
            <a:r>
              <a:rPr lang="it-IT" sz="3200" dirty="0">
                <a:solidFill>
                  <a:schemeClr val="dk1"/>
                </a:solidFill>
                <a:latin typeface="Arial Rounded MT Bold" panose="020F0704030504030204" pitchFamily="34" charset="0"/>
                <a:ea typeface="Libre Baskerville"/>
                <a:cs typeface="Libre Baskerville"/>
                <a:sym typeface="Libre Baskerville"/>
              </a:rPr>
              <a:t>------------------------------------------------------</a:t>
            </a:r>
            <a:endParaRPr sz="3200"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800"/>
              <a:buNone/>
            </a:pPr>
            <a:r>
              <a:rPr lang="it-IT" sz="3200" b="1" dirty="0">
                <a:solidFill>
                  <a:srgbClr val="3333FF"/>
                </a:solidFill>
                <a:latin typeface="Monotype Corsiva" panose="03010101010201010101" pitchFamily="66" charset="0"/>
                <a:ea typeface="Libre Baskerville"/>
                <a:cs typeface="Libre Baskerville"/>
                <a:sym typeface="Libre Baskerville"/>
              </a:rPr>
              <a:t>4) Raccolta multimateriale</a:t>
            </a:r>
            <a:endParaRPr sz="3200" dirty="0">
              <a:solidFill>
                <a:srgbClr val="3333FF"/>
              </a:solidFill>
              <a:latin typeface="Monotype Corsiva" panose="03010101010201010101" pitchFamily="66" charset="0"/>
            </a:endParaRPr>
          </a:p>
          <a:p>
            <a:pPr marL="0" lvl="0" indent="0" algn="l" rtl="0">
              <a:lnSpc>
                <a:spcPct val="90000"/>
              </a:lnSpc>
              <a:spcBef>
                <a:spcPts val="1000"/>
              </a:spcBef>
              <a:spcAft>
                <a:spcPts val="0"/>
              </a:spcAft>
              <a:buClr>
                <a:schemeClr val="dk1"/>
              </a:buClr>
              <a:buSzPts val="2400"/>
              <a:buNone/>
            </a:pPr>
            <a:r>
              <a:rPr lang="it-IT" sz="2400" dirty="0">
                <a:solidFill>
                  <a:schemeClr val="dk1"/>
                </a:solidFill>
                <a:latin typeface="Arial Rounded MT Bold" panose="020F0704030504030204" pitchFamily="34" charset="0"/>
                <a:ea typeface="Libre Baskerville"/>
                <a:cs typeface="Libre Baskerville"/>
                <a:sym typeface="Libre Baskerville"/>
              </a:rPr>
              <a:t>La raccolta differenziata presuppone che in uno stesso contenitore o sacco vengano inseriti rifiuti omogenei (solo carta o solo plastica o solo vetro e così via). </a:t>
            </a:r>
            <a:br>
              <a:rPr lang="it-IT" sz="2400" dirty="0">
                <a:solidFill>
                  <a:schemeClr val="dk1"/>
                </a:solidFill>
                <a:latin typeface="Arial Rounded MT Bold" panose="020F0704030504030204" pitchFamily="34" charset="0"/>
                <a:ea typeface="Libre Baskerville"/>
                <a:cs typeface="Libre Baskerville"/>
                <a:sym typeface="Libre Baskerville"/>
              </a:rPr>
            </a:br>
            <a:r>
              <a:rPr lang="it-IT" sz="2400" dirty="0">
                <a:solidFill>
                  <a:schemeClr val="dk1"/>
                </a:solidFill>
                <a:latin typeface="Arial Rounded MT Bold" panose="020F0704030504030204" pitchFamily="34" charset="0"/>
                <a:ea typeface="Libre Baskerville"/>
                <a:cs typeface="Libre Baskerville"/>
                <a:sym typeface="Libre Baskerville"/>
              </a:rPr>
              <a:t>Tuttavia, per comodità degli utenti, è possibile abbinare prodotti facilmente separabili a valle (raccolta multimateriale): per esempio, vetro, plastica e metallo.</a:t>
            </a:r>
            <a:endParaRPr dirty="0">
              <a:latin typeface="Arial Rounded MT Bold" panose="020F0704030504030204" pitchFamily="34" charset="0"/>
            </a:endParaRPr>
          </a:p>
        </p:txBody>
      </p:sp>
      <p:pic>
        <p:nvPicPr>
          <p:cNvPr id="121" name="Google Shape;121;p5"/>
          <p:cNvPicPr preferRelativeResize="0"/>
          <p:nvPr/>
        </p:nvPicPr>
        <p:blipFill rotWithShape="1">
          <a:blip r:embed="rId3">
            <a:alphaModFix/>
          </a:blip>
          <a:srcRect/>
          <a:stretch/>
        </p:blipFill>
        <p:spPr>
          <a:xfrm>
            <a:off x="8929689" y="857250"/>
            <a:ext cx="3086100" cy="2024063"/>
          </a:xfrm>
          <a:prstGeom prst="rect">
            <a:avLst/>
          </a:prstGeom>
          <a:noFill/>
          <a:ln>
            <a:noFill/>
          </a:ln>
        </p:spPr>
      </p:pic>
      <p:pic>
        <p:nvPicPr>
          <p:cNvPr id="122" name="Google Shape;122;p5"/>
          <p:cNvPicPr preferRelativeResize="0"/>
          <p:nvPr/>
        </p:nvPicPr>
        <p:blipFill rotWithShape="1">
          <a:blip r:embed="rId4">
            <a:alphaModFix/>
          </a:blip>
          <a:srcRect/>
          <a:stretch/>
        </p:blipFill>
        <p:spPr>
          <a:xfrm>
            <a:off x="9424989" y="3743322"/>
            <a:ext cx="2095500" cy="2790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495300" y="222251"/>
            <a:ext cx="10515600" cy="97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C582"/>
              </a:buClr>
              <a:buSzPts val="4400"/>
              <a:buFont typeface="Arial"/>
              <a:buNone/>
            </a:pPr>
            <a:r>
              <a:rPr lang="it-IT" sz="6600" dirty="0">
                <a:solidFill>
                  <a:srgbClr val="92C582"/>
                </a:solidFill>
                <a:latin typeface="Monotype Corsiva" panose="03010101010201010101" pitchFamily="66" charset="0"/>
                <a:ea typeface="Arial"/>
                <a:cs typeface="Arial"/>
                <a:sym typeface="Arial"/>
              </a:rPr>
              <a:t>Come differenziare i rifiuti?</a:t>
            </a:r>
            <a:endParaRPr sz="6600" dirty="0">
              <a:latin typeface="Monotype Corsiva" panose="03010101010201010101" pitchFamily="66" charset="0"/>
            </a:endParaRPr>
          </a:p>
        </p:txBody>
      </p:sp>
      <p:sp>
        <p:nvSpPr>
          <p:cNvPr id="128" name="Google Shape;128;p6"/>
          <p:cNvSpPr txBox="1"/>
          <p:nvPr/>
        </p:nvSpPr>
        <p:spPr>
          <a:xfrm>
            <a:off x="495300" y="1320633"/>
            <a:ext cx="5335657" cy="1200329"/>
          </a:xfrm>
          <a:prstGeom prst="rect">
            <a:avLst/>
          </a:prstGeom>
          <a:solidFill>
            <a:srgbClr val="008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Arial Rounded MT Bold" panose="020F0704030504030204" pitchFamily="34" charset="0"/>
                <a:ea typeface="Libre Baskerville"/>
                <a:cs typeface="Libre Baskerville"/>
                <a:sym typeface="Libre Baskerville"/>
              </a:rPr>
              <a:t>I rifiuti si dividono in: </a:t>
            </a:r>
            <a:endParaRPr dirty="0">
              <a:latin typeface="Arial Rounded MT Bold" panose="020F0704030504030204" pitchFamily="34" charset="0"/>
            </a:endParaRPr>
          </a:p>
          <a:p>
            <a:pPr marL="0" marR="0" lvl="0" indent="0" algn="l" rtl="0">
              <a:spcBef>
                <a:spcPts val="0"/>
              </a:spcBef>
              <a:spcAft>
                <a:spcPts val="0"/>
              </a:spcAft>
              <a:buNone/>
            </a:pPr>
            <a:r>
              <a:rPr lang="it-IT" sz="2400" dirty="0">
                <a:solidFill>
                  <a:schemeClr val="dk1"/>
                </a:solidFill>
                <a:latin typeface="Arial Rounded MT Bold" panose="020F0704030504030204" pitchFamily="34" charset="0"/>
                <a:ea typeface="Libre Baskerville"/>
                <a:cs typeface="Libre Baskerville"/>
                <a:sym typeface="Libre Baskerville"/>
              </a:rPr>
              <a:t>-separabili (differenziabili);</a:t>
            </a:r>
            <a:endParaRPr dirty="0">
              <a:latin typeface="Arial Rounded MT Bold" panose="020F0704030504030204" pitchFamily="34" charset="0"/>
            </a:endParaRPr>
          </a:p>
          <a:p>
            <a:pPr marL="0" marR="0" lvl="0" indent="0" algn="l" rtl="0">
              <a:spcBef>
                <a:spcPts val="0"/>
              </a:spcBef>
              <a:spcAft>
                <a:spcPts val="0"/>
              </a:spcAft>
              <a:buNone/>
            </a:pPr>
            <a:r>
              <a:rPr lang="it-IT" sz="2400" dirty="0">
                <a:solidFill>
                  <a:schemeClr val="dk1"/>
                </a:solidFill>
                <a:latin typeface="Arial Rounded MT Bold" panose="020F0704030504030204" pitchFamily="34" charset="0"/>
                <a:ea typeface="Libre Baskerville"/>
                <a:cs typeface="Libre Baskerville"/>
                <a:sym typeface="Libre Baskerville"/>
              </a:rPr>
              <a:t>-non separabili (indifferenziato).</a:t>
            </a:r>
            <a:endParaRPr dirty="0">
              <a:latin typeface="Arial Rounded MT Bold" panose="020F0704030504030204" pitchFamily="34" charset="0"/>
            </a:endParaRPr>
          </a:p>
        </p:txBody>
      </p:sp>
      <p:pic>
        <p:nvPicPr>
          <p:cNvPr id="5" name="Immagine 4">
            <a:extLst>
              <a:ext uri="{FF2B5EF4-FFF2-40B4-BE49-F238E27FC236}">
                <a16:creationId xmlns:a16="http://schemas.microsoft.com/office/drawing/2014/main" id="{1A5D3624-194C-2D85-F0A1-E9841319E0F6}"/>
              </a:ext>
            </a:extLst>
          </p:cNvPr>
          <p:cNvPicPr>
            <a:picLocks noChangeAspect="1"/>
          </p:cNvPicPr>
          <p:nvPr/>
        </p:nvPicPr>
        <p:blipFill>
          <a:blip r:embed="rId3"/>
          <a:stretch>
            <a:fillRect/>
          </a:stretch>
        </p:blipFill>
        <p:spPr>
          <a:xfrm>
            <a:off x="5038873" y="999412"/>
            <a:ext cx="6657827" cy="5426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04911" y="365125"/>
            <a:ext cx="10748889" cy="906463"/>
          </a:xfrm>
          <a:prstGeom prst="rect">
            <a:avLst/>
          </a:prstGeom>
          <a:solidFill>
            <a:srgbClr val="008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C6840"/>
              </a:buClr>
              <a:buSzPts val="5400"/>
              <a:buFont typeface="Arial"/>
              <a:buNone/>
            </a:pPr>
            <a:r>
              <a:rPr lang="it-IT" sz="5400" dirty="0">
                <a:solidFill>
                  <a:srgbClr val="8C6840"/>
                </a:solidFill>
                <a:latin typeface="Monotype Corsiva" panose="03010101010201010101" pitchFamily="66" charset="0"/>
                <a:cs typeface="Arial"/>
                <a:sym typeface="Arial"/>
              </a:rPr>
              <a:t>Umido o Organico</a:t>
            </a:r>
            <a:endParaRPr dirty="0">
              <a:latin typeface="Monotype Corsiva" panose="03010101010201010101" pitchFamily="66" charset="0"/>
            </a:endParaRPr>
          </a:p>
        </p:txBody>
      </p:sp>
      <p:sp>
        <p:nvSpPr>
          <p:cNvPr id="135" name="Google Shape;135;p7"/>
          <p:cNvSpPr txBox="1">
            <a:spLocks noGrp="1"/>
          </p:cNvSpPr>
          <p:nvPr>
            <p:ph type="body" idx="1"/>
          </p:nvPr>
        </p:nvSpPr>
        <p:spPr>
          <a:xfrm>
            <a:off x="604911" y="1271588"/>
            <a:ext cx="10748891" cy="715011"/>
          </a:xfrm>
          <a:prstGeom prst="rect">
            <a:avLst/>
          </a:prstGeom>
          <a:solidFill>
            <a:srgbClr val="008000"/>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C6840"/>
              </a:buClr>
              <a:buSzPts val="2000"/>
              <a:buNone/>
            </a:pPr>
            <a:r>
              <a:rPr lang="it-IT" sz="2000" b="1" dirty="0">
                <a:solidFill>
                  <a:srgbClr val="8C6840"/>
                </a:solidFill>
                <a:latin typeface="Arial Rounded MT Bold" panose="020F0704030504030204" pitchFamily="34" charset="0"/>
                <a:ea typeface="Libre Baskerville"/>
                <a:cs typeface="Libre Baskerville"/>
                <a:sym typeface="Libre Baskerville"/>
              </a:rPr>
              <a:t>L’umido</a:t>
            </a:r>
            <a:r>
              <a:rPr lang="it-IT" sz="2000" dirty="0">
                <a:latin typeface="Arial Rounded MT Bold" panose="020F0704030504030204" pitchFamily="34" charset="0"/>
                <a:ea typeface="Libre Baskerville"/>
                <a:cs typeface="Libre Baskerville"/>
                <a:sym typeface="Libre Baskerville"/>
              </a:rPr>
              <a:t> è il rifiuto organico costituito da scarti alimentari e altri rifiuti facilmente biodegradabili.                                                                                                           </a:t>
            </a:r>
            <a:endParaRPr dirty="0">
              <a:latin typeface="Arial Rounded MT Bold" panose="020F0704030504030204" pitchFamily="34" charset="0"/>
            </a:endParaRPr>
          </a:p>
        </p:txBody>
      </p:sp>
      <p:sp>
        <p:nvSpPr>
          <p:cNvPr id="136" name="Google Shape;136;p7"/>
          <p:cNvSpPr txBox="1"/>
          <p:nvPr/>
        </p:nvSpPr>
        <p:spPr>
          <a:xfrm>
            <a:off x="604911" y="1986599"/>
            <a:ext cx="7134359"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Nella raccolta dell’umido possiamo mettere: scarti di cucina, avanzi di cibo, piccole ossa, scarti di frutta e verdura, bastoncini in legno per gelati, fondi di caffè e filtri di tè, escrementi di animali domestici, fino alle lettiere naturali, fiori recisi, alimenti avariati e scaduti.                          </a:t>
            </a:r>
            <a:br>
              <a:rPr lang="it-IT" sz="2000" dirty="0">
                <a:solidFill>
                  <a:schemeClr val="dk1"/>
                </a:solidFill>
                <a:latin typeface="Arial Rounded MT Bold" panose="020F0704030504030204" pitchFamily="34" charset="0"/>
                <a:ea typeface="Libre Baskerville"/>
                <a:cs typeface="Libre Baskerville"/>
                <a:sym typeface="Libre Baskerville"/>
              </a:rPr>
            </a:br>
            <a:r>
              <a:rPr lang="it-IT" sz="2000" dirty="0">
                <a:solidFill>
                  <a:schemeClr val="dk1"/>
                </a:solidFill>
                <a:latin typeface="Arial Rounded MT Bold" panose="020F0704030504030204" pitchFamily="34" charset="0"/>
                <a:ea typeface="Libre Baskerville"/>
                <a:cs typeface="Libre Baskerville"/>
                <a:sym typeface="Libre Baskerville"/>
              </a:rPr>
              <a:t>Non vanno inseriti assorbenti e pannolini, filtri dell’aspirapolvere, piante malate, contenitori di cibi (vasetti yogurt, buste mozzarella, confezioni affettati), carta per confezioni alimentari (carta oleata, plastificata o con alluminio), olio, mozziconi di sigaretta e polvere o altri materiali di pulizia per i pavimenti e per la casa.</a:t>
            </a:r>
            <a:endParaRPr dirty="0">
              <a:latin typeface="Arial Rounded MT Bold" panose="020F0704030504030204" pitchFamily="34" charset="0"/>
            </a:endParaRPr>
          </a:p>
        </p:txBody>
      </p:sp>
      <p:pic>
        <p:nvPicPr>
          <p:cNvPr id="3" name="Immagine 2">
            <a:extLst>
              <a:ext uri="{FF2B5EF4-FFF2-40B4-BE49-F238E27FC236}">
                <a16:creationId xmlns:a16="http://schemas.microsoft.com/office/drawing/2014/main" id="{0BDE614A-1724-5F00-08C6-D6E0AF8F0204}"/>
              </a:ext>
            </a:extLst>
          </p:cNvPr>
          <p:cNvPicPr>
            <a:picLocks noChangeAspect="1"/>
          </p:cNvPicPr>
          <p:nvPr/>
        </p:nvPicPr>
        <p:blipFill>
          <a:blip r:embed="rId3"/>
          <a:stretch>
            <a:fillRect/>
          </a:stretch>
        </p:blipFill>
        <p:spPr>
          <a:xfrm>
            <a:off x="9168494" y="1986599"/>
            <a:ext cx="2185306" cy="3361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562708" y="182881"/>
            <a:ext cx="10791092" cy="1406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Arial"/>
              <a:buNone/>
            </a:pPr>
            <a:r>
              <a:rPr lang="it-IT" sz="7200" dirty="0">
                <a:solidFill>
                  <a:srgbClr val="002060"/>
                </a:solidFill>
                <a:latin typeface="Monotype Corsiva" panose="03010101010201010101" pitchFamily="66" charset="0"/>
                <a:ea typeface="Arial"/>
                <a:cs typeface="Arial"/>
                <a:sym typeface="Arial"/>
              </a:rPr>
              <a:t>Carta e Cartone</a:t>
            </a:r>
            <a:endParaRPr sz="7200" dirty="0">
              <a:latin typeface="Monotype Corsiva" panose="03010101010201010101" pitchFamily="66" charset="0"/>
            </a:endParaRPr>
          </a:p>
        </p:txBody>
      </p:sp>
      <p:sp>
        <p:nvSpPr>
          <p:cNvPr id="143" name="Google Shape;143;p8"/>
          <p:cNvSpPr txBox="1">
            <a:spLocks noGrp="1"/>
          </p:cNvSpPr>
          <p:nvPr>
            <p:ph type="body" idx="1"/>
          </p:nvPr>
        </p:nvSpPr>
        <p:spPr>
          <a:xfrm>
            <a:off x="562708" y="1589649"/>
            <a:ext cx="4965895" cy="39530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000"/>
              <a:buNone/>
            </a:pPr>
            <a:r>
              <a:rPr lang="it-IT" sz="2000" b="1" dirty="0">
                <a:solidFill>
                  <a:srgbClr val="002060"/>
                </a:solidFill>
                <a:latin typeface="Arial Rounded MT Bold" panose="020F0704030504030204" pitchFamily="34" charset="0"/>
                <a:ea typeface="Libre Baskerville"/>
                <a:cs typeface="Libre Baskerville"/>
                <a:sym typeface="Libre Baskerville"/>
              </a:rPr>
              <a:t>COSA GETTARE:</a:t>
            </a:r>
            <a:endParaRPr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000"/>
              <a:buNone/>
            </a:pPr>
            <a:r>
              <a:rPr lang="it-IT" sz="2000" dirty="0">
                <a:latin typeface="Arial Rounded MT Bold" panose="020F0704030504030204" pitchFamily="34" charset="0"/>
                <a:ea typeface="Libre Baskerville"/>
                <a:cs typeface="Libre Baskerville"/>
                <a:sym typeface="Libre Baskerville"/>
              </a:rPr>
              <a:t>-giornali, riviste, libri, quaderni;</a:t>
            </a:r>
            <a:br>
              <a:rPr lang="it-IT"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-moduli continui;</a:t>
            </a:r>
            <a:br>
              <a:rPr lang="it-IT"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-scatole di prodotti alimentari e imballaggi in cartone (piegati e schiacciati);</a:t>
            </a:r>
            <a:br>
              <a:rPr lang="it-IT"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-poliaccoppiati (Tetrapak, brik del latte e del succo di frutta), senza parti in plastica e residui.</a:t>
            </a:r>
            <a:endParaRPr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800"/>
              <a:buNone/>
            </a:pPr>
            <a:endParaRPr dirty="0"/>
          </a:p>
        </p:txBody>
      </p:sp>
      <p:sp>
        <p:nvSpPr>
          <p:cNvPr id="144" name="Google Shape;144;p8"/>
          <p:cNvSpPr txBox="1"/>
          <p:nvPr/>
        </p:nvSpPr>
        <p:spPr>
          <a:xfrm>
            <a:off x="5824025" y="1589649"/>
            <a:ext cx="4529797"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rgbClr val="FF0000"/>
                </a:solidFill>
                <a:latin typeface="Arial Rounded MT Bold" panose="020F0704030504030204" pitchFamily="34" charset="0"/>
                <a:ea typeface="Libre Baskerville"/>
                <a:cs typeface="Libre Baskerville"/>
                <a:sym typeface="Libre Baskerville"/>
              </a:rPr>
              <a:t>COSA NON GETTARE:</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-carta con residui di colla;</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-contenitori unti (es. cartone della pizza se sporco);</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-carta accoppiata;</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-carta chimica (es. fax, scontrini);</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-carta autocopiante;</a:t>
            </a:r>
            <a:endParaRPr dirty="0">
              <a:latin typeface="Arial Rounded MT Bold" panose="020F0704030504030204" pitchFamily="34" charset="0"/>
            </a:endParaRPr>
          </a:p>
          <a:p>
            <a:pPr marL="0" marR="0" lvl="0" indent="0" algn="l" rtl="0">
              <a:spcBef>
                <a:spcPts val="0"/>
              </a:spcBef>
              <a:spcAft>
                <a:spcPts val="0"/>
              </a:spcAft>
              <a:buNone/>
            </a:pPr>
            <a:r>
              <a:rPr lang="it-IT" sz="2000" dirty="0">
                <a:solidFill>
                  <a:schemeClr val="dk1"/>
                </a:solidFill>
                <a:latin typeface="Arial Rounded MT Bold" panose="020F0704030504030204" pitchFamily="34" charset="0"/>
                <a:ea typeface="Libre Baskerville"/>
                <a:cs typeface="Libre Baskerville"/>
                <a:sym typeface="Libre Baskerville"/>
              </a:rPr>
              <a:t>-bicchieri e piatti di carta.</a:t>
            </a:r>
            <a:endParaRPr dirty="0">
              <a:latin typeface="Arial Rounded MT Bold" panose="020F0704030504030204" pitchFamily="34" charset="0"/>
            </a:endParaRPr>
          </a:p>
        </p:txBody>
      </p:sp>
      <p:pic>
        <p:nvPicPr>
          <p:cNvPr id="3" name="Immagine 2">
            <a:extLst>
              <a:ext uri="{FF2B5EF4-FFF2-40B4-BE49-F238E27FC236}">
                <a16:creationId xmlns:a16="http://schemas.microsoft.com/office/drawing/2014/main" id="{9BD988D8-9919-59CE-3B0E-D4CABFF56473}"/>
              </a:ext>
            </a:extLst>
          </p:cNvPr>
          <p:cNvPicPr>
            <a:picLocks noChangeAspect="1"/>
          </p:cNvPicPr>
          <p:nvPr/>
        </p:nvPicPr>
        <p:blipFill rotWithShape="1">
          <a:blip r:embed="rId3"/>
          <a:srcRect b="17473"/>
          <a:stretch/>
        </p:blipFill>
        <p:spPr>
          <a:xfrm>
            <a:off x="10104658" y="3550708"/>
            <a:ext cx="2087342" cy="3186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45831" y="140677"/>
            <a:ext cx="11007969" cy="10295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400"/>
              <a:buFont typeface="Arial"/>
              <a:buNone/>
            </a:pPr>
            <a:r>
              <a:rPr lang="it-IT" sz="6600" dirty="0">
                <a:solidFill>
                  <a:srgbClr val="FFFF00"/>
                </a:solidFill>
                <a:latin typeface="Monotype Corsiva" panose="03010101010201010101" pitchFamily="66" charset="0"/>
                <a:ea typeface="Arial"/>
                <a:cs typeface="Arial"/>
                <a:sym typeface="Arial"/>
              </a:rPr>
              <a:t>Plastica e Lattine</a:t>
            </a:r>
            <a:endParaRPr sz="6600" dirty="0">
              <a:latin typeface="Monotype Corsiva" panose="03010101010201010101" pitchFamily="66" charset="0"/>
            </a:endParaRPr>
          </a:p>
        </p:txBody>
      </p:sp>
      <p:sp>
        <p:nvSpPr>
          <p:cNvPr id="151" name="Google Shape;151;p9"/>
          <p:cNvSpPr txBox="1">
            <a:spLocks noGrp="1"/>
          </p:cNvSpPr>
          <p:nvPr>
            <p:ph type="body" idx="1"/>
          </p:nvPr>
        </p:nvSpPr>
        <p:spPr>
          <a:xfrm>
            <a:off x="345831" y="1170205"/>
            <a:ext cx="7475809" cy="59295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00"/>
              </a:buClr>
              <a:buSzPts val="2000"/>
              <a:buNone/>
            </a:pPr>
            <a:r>
              <a:rPr lang="it-IT" dirty="0">
                <a:solidFill>
                  <a:srgbClr val="FFFF00"/>
                </a:solidFill>
                <a:latin typeface="Arial Rounded MT Bold" panose="020F0704030504030204" pitchFamily="34" charset="0"/>
                <a:ea typeface="Libre Baskerville"/>
                <a:cs typeface="Libre Baskerville"/>
                <a:sym typeface="Libre Baskerville"/>
              </a:rPr>
              <a:t>COSA INSERIRE                                                                          </a:t>
            </a:r>
            <a:endParaRPr dirty="0">
              <a:latin typeface="Arial Rounded MT Bold" panose="020F0704030504030204" pitchFamily="34" charset="0"/>
            </a:endParaRPr>
          </a:p>
          <a:p>
            <a:pPr marL="0" lvl="0" indent="0" algn="l" rtl="0">
              <a:lnSpc>
                <a:spcPct val="90000"/>
              </a:lnSpc>
              <a:spcBef>
                <a:spcPts val="1000"/>
              </a:spcBef>
              <a:spcAft>
                <a:spcPts val="0"/>
              </a:spcAft>
              <a:buClr>
                <a:schemeClr val="dk1"/>
              </a:buClr>
              <a:buSzPts val="2000"/>
              <a:buNone/>
            </a:pPr>
            <a:r>
              <a:rPr lang="it-IT" sz="2000" dirty="0">
                <a:latin typeface="Arial Rounded MT Bold" panose="020F0704030504030204" pitchFamily="34" charset="0"/>
                <a:ea typeface="Libre Baskerville"/>
                <a:cs typeface="Libre Baskerville"/>
                <a:sym typeface="Libre Baskerville"/>
              </a:rPr>
              <a:t>-Bottiglie (acqua, bibite, olio, succhi di frutta, latte);                                       </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-Flaconi dei detersivi e degli altri prodotti utilizzati per l’igiene della casa e della persona (shampoo, cosmetici);                                                         </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-Vasetti di salse, creme e yogurt;</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-Bustine delle merendine;                                                                    </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-Piatti e bicchieri monouso di plastica;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-Imballaggi delle confezioni di acqua, bibite, rotoli di carta;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-Imballaggi a bolle per elettrodomestici;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-Buste di pasta, riso, patatine, cioccolatini, caramelle;</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-Imballaggi adoperati per il confezionamento dei capi di abbigliamento;</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-Blister e involucri sagomati;</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-Vaschette per il confezionamento di gelato, frutta e verdura;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-Vaschette in plastica delle uova;</a:t>
            </a:r>
            <a:br>
              <a:rPr lang="it-IT" sz="2000" dirty="0">
                <a:latin typeface="Arial Rounded MT Bold" panose="020F0704030504030204" pitchFamily="34" charset="0"/>
              </a:rPr>
            </a:br>
            <a:r>
              <a:rPr lang="it-IT" sz="2000" dirty="0">
                <a:latin typeface="Arial Rounded MT Bold" panose="020F0704030504030204" pitchFamily="34" charset="0"/>
                <a:ea typeface="Libre Baskerville"/>
                <a:cs typeface="Libre Baskerville"/>
                <a:sym typeface="Libre Baskerville"/>
              </a:rPr>
              <a:t>-Reti per frutta e verdura.</a:t>
            </a:r>
            <a:endParaRPr sz="2000" dirty="0">
              <a:latin typeface="Arial Rounded MT Bold" panose="020F0704030504030204" pitchFamily="34" charset="0"/>
            </a:endParaRPr>
          </a:p>
        </p:txBody>
      </p:sp>
      <p:sp>
        <p:nvSpPr>
          <p:cNvPr id="152" name="Google Shape;152;p9"/>
          <p:cNvSpPr txBox="1"/>
          <p:nvPr/>
        </p:nvSpPr>
        <p:spPr>
          <a:xfrm>
            <a:off x="7835706" y="928467"/>
            <a:ext cx="4219660" cy="5447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rgbClr val="FF0000"/>
                </a:solidFill>
                <a:latin typeface="Arial Rounded MT Bold" panose="020F0704030504030204" pitchFamily="34" charset="0"/>
                <a:ea typeface="Libre Baskerville"/>
                <a:cs typeface="Libre Baskerville"/>
                <a:sym typeface="Libre Baskerville"/>
              </a:rPr>
              <a:t>COSA NON INSERIRE</a:t>
            </a:r>
            <a:endParaRPr sz="24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-Giocattoli;</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-Attrezzi da cucina;</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-Penne;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-Posate in plastica;</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-Piatti e bicchieri in plastica rigida;</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-Tubi da giardinaggio;</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-Accendini;</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-Piccoli elettrodomestici;</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-Bastoncini adoperati per mescolare le bevande;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-Bacinelle;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-Squadrette e righelli;</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-Tastiere e mouse;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-CD musicali e custodie;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-Sedie in plastica;</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-Sottovasi;</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-Siringhe;</a:t>
            </a:r>
            <a:endParaRPr sz="1800" dirty="0">
              <a:latin typeface="Arial Rounded MT Bold" panose="020F0704030504030204" pitchFamily="34" charset="0"/>
            </a:endParaRPr>
          </a:p>
          <a:p>
            <a:pPr marL="0" marR="0" lvl="0" indent="0" algn="l" rtl="0">
              <a:spcBef>
                <a:spcPts val="0"/>
              </a:spcBef>
              <a:spcAft>
                <a:spcPts val="0"/>
              </a:spcAft>
              <a:buNone/>
            </a:pPr>
            <a:r>
              <a:rPr lang="it-IT" sz="1800" dirty="0">
                <a:solidFill>
                  <a:schemeClr val="dk1"/>
                </a:solidFill>
                <a:latin typeface="Arial Rounded MT Bold" panose="020F0704030504030204" pitchFamily="34" charset="0"/>
                <a:ea typeface="Libre Baskerville"/>
                <a:cs typeface="Libre Baskerville"/>
                <a:sym typeface="Libre Baskerville"/>
              </a:rPr>
              <a:t>-Occhiali.</a:t>
            </a:r>
            <a:endParaRPr sz="1800" dirty="0">
              <a:latin typeface="Arial Rounded MT Bold" panose="020F0704030504030204" pitchFamily="34" charset="0"/>
            </a:endParaRPr>
          </a:p>
        </p:txBody>
      </p:sp>
      <p:cxnSp>
        <p:nvCxnSpPr>
          <p:cNvPr id="153" name="Google Shape;153;p9"/>
          <p:cNvCxnSpPr/>
          <p:nvPr/>
        </p:nvCxnSpPr>
        <p:spPr>
          <a:xfrm>
            <a:off x="7821640" y="928467"/>
            <a:ext cx="0" cy="5827546"/>
          </a:xfrm>
          <a:prstGeom prst="straightConnector1">
            <a:avLst/>
          </a:prstGeom>
          <a:noFill/>
          <a:ln w="9525" cap="flat" cmpd="sng">
            <a:solidFill>
              <a:schemeClr val="dk1"/>
            </a:solidFill>
            <a:prstDash val="solid"/>
            <a:miter lim="800000"/>
            <a:headEnd type="none" w="sm" len="sm"/>
            <a:tailEnd type="none" w="sm" len="sm"/>
          </a:ln>
        </p:spPr>
      </p:cxnSp>
      <p:pic>
        <p:nvPicPr>
          <p:cNvPr id="3" name="Immagine 2">
            <a:extLst>
              <a:ext uri="{FF2B5EF4-FFF2-40B4-BE49-F238E27FC236}">
                <a16:creationId xmlns:a16="http://schemas.microsoft.com/office/drawing/2014/main" id="{10FB0210-C197-E3D9-5574-858F242A7E1B}"/>
              </a:ext>
            </a:extLst>
          </p:cNvPr>
          <p:cNvPicPr>
            <a:picLocks noChangeAspect="1"/>
          </p:cNvPicPr>
          <p:nvPr/>
        </p:nvPicPr>
        <p:blipFill>
          <a:blip r:embed="rId3"/>
          <a:stretch>
            <a:fillRect/>
          </a:stretch>
        </p:blipFill>
        <p:spPr>
          <a:xfrm>
            <a:off x="10869277" y="3946070"/>
            <a:ext cx="1322723" cy="2645445"/>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Widescreen</PresentationFormat>
  <Paragraphs>65</Paragraphs>
  <Slides>12</Slides>
  <Notes>12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Cos’è la raccolta  differenziata?</vt:lpstr>
      <vt:lpstr> I vantaggi della differenziata</vt:lpstr>
      <vt:lpstr>Modalità di raccolta differenziata</vt:lpstr>
      <vt:lpstr>2) Raccolta porta a porta</vt:lpstr>
      <vt:lpstr>3) Utilizzo di cassonetti privati</vt:lpstr>
      <vt:lpstr>Come differenziare i rifiuti?</vt:lpstr>
      <vt:lpstr>Umido o Organico</vt:lpstr>
      <vt:lpstr>Carta e Cartone</vt:lpstr>
      <vt:lpstr>Plastica e Lattine</vt:lpstr>
      <vt:lpstr>Vetro</vt:lpstr>
      <vt:lpstr>Indifferenziato</vt:lpstr>
      <vt:lpstr>FINE!!!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Cos’è la raccolta  differenziata?</dc:title>
  <dc:creator>Marika Ficarra</dc:creator>
  <cp:lastModifiedBy>Antonio Ficarra</cp:lastModifiedBy>
  <cp:revision>26</cp:revision>
  <dcterms:created xsi:type="dcterms:W3CDTF">2021-03-12T14:45:02Z</dcterms:created>
  <dcterms:modified xsi:type="dcterms:W3CDTF">2023-01-23T09:34:22Z</dcterms:modified>
</cp:coreProperties>
</file>