
<file path=[Content_Types].xml><?xml version="1.0" encoding="utf-8"?>
<Types xmlns="http://schemas.openxmlformats.org/package/2006/content-types">
  <Default Extension="png" ContentType="image/png"/>
  <Default Extension="bin" ContentType="image/unknown"/>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5" r:id="rId4"/>
    <p:sldId id="258" r:id="rId5"/>
    <p:sldId id="259" r:id="rId6"/>
    <p:sldId id="260" r:id="rId7"/>
    <p:sldId id="268" r:id="rId8"/>
    <p:sldId id="269" r:id="rId9"/>
    <p:sldId id="270" r:id="rId10"/>
    <p:sldId id="271" r:id="rId11"/>
    <p:sldId id="272" r:id="rId12"/>
    <p:sldId id="277" r:id="rId13"/>
    <p:sldId id="276" r:id="rId14"/>
    <p:sldId id="278" r:id="rId15"/>
    <p:sldId id="273" r:id="rId16"/>
    <p:sldId id="274" r:id="rId1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FA8498-D98E-4679-B4C5-980C6226C6C8}" v="3" dt="2021-03-22T22:02:19.176"/>
    <p1510:client id="{954A1C1C-DBB2-47CB-A07A-923F4762BF05}" v="8" dt="2023-01-23T09:35:44.7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63" autoAdjust="0"/>
    <p:restoredTop sz="94660"/>
  </p:normalViewPr>
  <p:slideViewPr>
    <p:cSldViewPr snapToGrid="0">
      <p:cViewPr varScale="1">
        <p:scale>
          <a:sx n="82" d="100"/>
          <a:sy n="82" d="100"/>
        </p:scale>
        <p:origin x="75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97EDAB-80F2-40FD-9013-A171F5D8BF1B}"/>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A60B2808-D568-40D1-A9E7-4AD6DAC27F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99CE2C3A-3CD9-4209-8BE6-50E86E1402F0}"/>
              </a:ext>
            </a:extLst>
          </p:cNvPr>
          <p:cNvSpPr>
            <a:spLocks noGrp="1"/>
          </p:cNvSpPr>
          <p:nvPr>
            <p:ph type="dt" sz="half" idx="10"/>
          </p:nvPr>
        </p:nvSpPr>
        <p:spPr/>
        <p:txBody>
          <a:bodyPr/>
          <a:lstStyle/>
          <a:p>
            <a:fld id="{282B812B-E5A0-4E12-96A0-35647D38145A}" type="datetimeFigureOut">
              <a:rPr lang="it-IT" smtClean="0"/>
              <a:t>14/04/2023</a:t>
            </a:fld>
            <a:endParaRPr lang="it-IT"/>
          </a:p>
        </p:txBody>
      </p:sp>
      <p:sp>
        <p:nvSpPr>
          <p:cNvPr id="5" name="Segnaposto piè di pagina 4">
            <a:extLst>
              <a:ext uri="{FF2B5EF4-FFF2-40B4-BE49-F238E27FC236}">
                <a16:creationId xmlns:a16="http://schemas.microsoft.com/office/drawing/2014/main" id="{25D43B76-61A0-440E-BDE0-EFC10A6D88A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AE45E03-4AEC-4459-94C3-51DAD4AB31E3}"/>
              </a:ext>
            </a:extLst>
          </p:cNvPr>
          <p:cNvSpPr>
            <a:spLocks noGrp="1"/>
          </p:cNvSpPr>
          <p:nvPr>
            <p:ph type="sldNum" sz="quarter" idx="12"/>
          </p:nvPr>
        </p:nvSpPr>
        <p:spPr/>
        <p:txBody>
          <a:bodyPr/>
          <a:lstStyle/>
          <a:p>
            <a:fld id="{6458A228-FAD7-4F6A-8A00-09DF8BF77A27}" type="slidenum">
              <a:rPr lang="it-IT" smtClean="0"/>
              <a:t>‹#›</a:t>
            </a:fld>
            <a:endParaRPr lang="it-IT"/>
          </a:p>
        </p:txBody>
      </p:sp>
    </p:spTree>
    <p:extLst>
      <p:ext uri="{BB962C8B-B14F-4D97-AF65-F5344CB8AC3E}">
        <p14:creationId xmlns:p14="http://schemas.microsoft.com/office/powerpoint/2010/main" val="35254903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3E912E-0C56-4D9D-8BEE-9BF6474FA5FB}"/>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2F7F2A4-D3DB-4056-90E0-58653D1C8616}"/>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8E0EA49-91E1-4B2D-8020-1DA836CAB5A8}"/>
              </a:ext>
            </a:extLst>
          </p:cNvPr>
          <p:cNvSpPr>
            <a:spLocks noGrp="1"/>
          </p:cNvSpPr>
          <p:nvPr>
            <p:ph type="dt" sz="half" idx="10"/>
          </p:nvPr>
        </p:nvSpPr>
        <p:spPr/>
        <p:txBody>
          <a:bodyPr/>
          <a:lstStyle/>
          <a:p>
            <a:fld id="{282B812B-E5A0-4E12-96A0-35647D38145A}" type="datetimeFigureOut">
              <a:rPr lang="it-IT" smtClean="0"/>
              <a:t>14/04/2023</a:t>
            </a:fld>
            <a:endParaRPr lang="it-IT"/>
          </a:p>
        </p:txBody>
      </p:sp>
      <p:sp>
        <p:nvSpPr>
          <p:cNvPr id="5" name="Segnaposto piè di pagina 4">
            <a:extLst>
              <a:ext uri="{FF2B5EF4-FFF2-40B4-BE49-F238E27FC236}">
                <a16:creationId xmlns:a16="http://schemas.microsoft.com/office/drawing/2014/main" id="{AA5BB6DF-D283-4A69-9818-EC44CA65590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A0E91D3-A02E-4899-8868-5B5EC61448E5}"/>
              </a:ext>
            </a:extLst>
          </p:cNvPr>
          <p:cNvSpPr>
            <a:spLocks noGrp="1"/>
          </p:cNvSpPr>
          <p:nvPr>
            <p:ph type="sldNum" sz="quarter" idx="12"/>
          </p:nvPr>
        </p:nvSpPr>
        <p:spPr/>
        <p:txBody>
          <a:bodyPr/>
          <a:lstStyle/>
          <a:p>
            <a:fld id="{6458A228-FAD7-4F6A-8A00-09DF8BF77A27}" type="slidenum">
              <a:rPr lang="it-IT" smtClean="0"/>
              <a:t>‹#›</a:t>
            </a:fld>
            <a:endParaRPr lang="it-IT"/>
          </a:p>
        </p:txBody>
      </p:sp>
    </p:spTree>
    <p:extLst>
      <p:ext uri="{BB962C8B-B14F-4D97-AF65-F5344CB8AC3E}">
        <p14:creationId xmlns:p14="http://schemas.microsoft.com/office/powerpoint/2010/main" val="23997613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39CF8ADB-017F-44C3-B2C7-5A323B02E8B4}"/>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F4C21374-3A38-4D0D-93B9-2AD7ED3E214F}"/>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8E1F646-31F9-47F7-9752-881330CBAB40}"/>
              </a:ext>
            </a:extLst>
          </p:cNvPr>
          <p:cNvSpPr>
            <a:spLocks noGrp="1"/>
          </p:cNvSpPr>
          <p:nvPr>
            <p:ph type="dt" sz="half" idx="10"/>
          </p:nvPr>
        </p:nvSpPr>
        <p:spPr/>
        <p:txBody>
          <a:bodyPr/>
          <a:lstStyle/>
          <a:p>
            <a:fld id="{282B812B-E5A0-4E12-96A0-35647D38145A}" type="datetimeFigureOut">
              <a:rPr lang="it-IT" smtClean="0"/>
              <a:t>14/04/2023</a:t>
            </a:fld>
            <a:endParaRPr lang="it-IT"/>
          </a:p>
        </p:txBody>
      </p:sp>
      <p:sp>
        <p:nvSpPr>
          <p:cNvPr id="5" name="Segnaposto piè di pagina 4">
            <a:extLst>
              <a:ext uri="{FF2B5EF4-FFF2-40B4-BE49-F238E27FC236}">
                <a16:creationId xmlns:a16="http://schemas.microsoft.com/office/drawing/2014/main" id="{A8AA63C3-8624-439E-AFF0-DF1FFB38C00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D2AD4BD-D462-49A2-969E-C260D7715953}"/>
              </a:ext>
            </a:extLst>
          </p:cNvPr>
          <p:cNvSpPr>
            <a:spLocks noGrp="1"/>
          </p:cNvSpPr>
          <p:nvPr>
            <p:ph type="sldNum" sz="quarter" idx="12"/>
          </p:nvPr>
        </p:nvSpPr>
        <p:spPr/>
        <p:txBody>
          <a:bodyPr/>
          <a:lstStyle/>
          <a:p>
            <a:fld id="{6458A228-FAD7-4F6A-8A00-09DF8BF77A27}" type="slidenum">
              <a:rPr lang="it-IT" smtClean="0"/>
              <a:t>‹#›</a:t>
            </a:fld>
            <a:endParaRPr lang="it-IT"/>
          </a:p>
        </p:txBody>
      </p:sp>
    </p:spTree>
    <p:extLst>
      <p:ext uri="{BB962C8B-B14F-4D97-AF65-F5344CB8AC3E}">
        <p14:creationId xmlns:p14="http://schemas.microsoft.com/office/powerpoint/2010/main" val="26903108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79C2F6-6F06-47D1-9AC2-80A7C35BA0BA}"/>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84733D6-956C-48D2-A4CE-C9697C873F85}"/>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A14B53C-BCBE-4CBE-8BAB-ABE21E461B38}"/>
              </a:ext>
            </a:extLst>
          </p:cNvPr>
          <p:cNvSpPr>
            <a:spLocks noGrp="1"/>
          </p:cNvSpPr>
          <p:nvPr>
            <p:ph type="dt" sz="half" idx="10"/>
          </p:nvPr>
        </p:nvSpPr>
        <p:spPr/>
        <p:txBody>
          <a:bodyPr/>
          <a:lstStyle/>
          <a:p>
            <a:fld id="{282B812B-E5A0-4E12-96A0-35647D38145A}" type="datetimeFigureOut">
              <a:rPr lang="it-IT" smtClean="0"/>
              <a:t>14/04/2023</a:t>
            </a:fld>
            <a:endParaRPr lang="it-IT"/>
          </a:p>
        </p:txBody>
      </p:sp>
      <p:sp>
        <p:nvSpPr>
          <p:cNvPr id="5" name="Segnaposto piè di pagina 4">
            <a:extLst>
              <a:ext uri="{FF2B5EF4-FFF2-40B4-BE49-F238E27FC236}">
                <a16:creationId xmlns:a16="http://schemas.microsoft.com/office/drawing/2014/main" id="{A494C8E7-1D84-44BC-99BA-AB26BD29F9A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380A82C-9978-45C5-967B-C542819DCD3C}"/>
              </a:ext>
            </a:extLst>
          </p:cNvPr>
          <p:cNvSpPr>
            <a:spLocks noGrp="1"/>
          </p:cNvSpPr>
          <p:nvPr>
            <p:ph type="sldNum" sz="quarter" idx="12"/>
          </p:nvPr>
        </p:nvSpPr>
        <p:spPr/>
        <p:txBody>
          <a:bodyPr/>
          <a:lstStyle/>
          <a:p>
            <a:fld id="{6458A228-FAD7-4F6A-8A00-09DF8BF77A27}" type="slidenum">
              <a:rPr lang="it-IT" smtClean="0"/>
              <a:t>‹#›</a:t>
            </a:fld>
            <a:endParaRPr lang="it-IT"/>
          </a:p>
        </p:txBody>
      </p:sp>
    </p:spTree>
    <p:extLst>
      <p:ext uri="{BB962C8B-B14F-4D97-AF65-F5344CB8AC3E}">
        <p14:creationId xmlns:p14="http://schemas.microsoft.com/office/powerpoint/2010/main" val="19049520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CF9D44-9DEA-465A-9C23-B85D5D8766EE}"/>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02EE6E0E-7EA6-4977-ACB7-E3C1785ACE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914A9F00-5FCF-4A6F-8CFE-1A5B9E0A0759}"/>
              </a:ext>
            </a:extLst>
          </p:cNvPr>
          <p:cNvSpPr>
            <a:spLocks noGrp="1"/>
          </p:cNvSpPr>
          <p:nvPr>
            <p:ph type="dt" sz="half" idx="10"/>
          </p:nvPr>
        </p:nvSpPr>
        <p:spPr/>
        <p:txBody>
          <a:bodyPr/>
          <a:lstStyle/>
          <a:p>
            <a:fld id="{282B812B-E5A0-4E12-96A0-35647D38145A}" type="datetimeFigureOut">
              <a:rPr lang="it-IT" smtClean="0"/>
              <a:t>14/04/2023</a:t>
            </a:fld>
            <a:endParaRPr lang="it-IT"/>
          </a:p>
        </p:txBody>
      </p:sp>
      <p:sp>
        <p:nvSpPr>
          <p:cNvPr id="5" name="Segnaposto piè di pagina 4">
            <a:extLst>
              <a:ext uri="{FF2B5EF4-FFF2-40B4-BE49-F238E27FC236}">
                <a16:creationId xmlns:a16="http://schemas.microsoft.com/office/drawing/2014/main" id="{4149310D-0C38-4E77-BEBE-3ECF9CCCAE0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48A7057-7BCE-4748-A7CC-025CEE03674A}"/>
              </a:ext>
            </a:extLst>
          </p:cNvPr>
          <p:cNvSpPr>
            <a:spLocks noGrp="1"/>
          </p:cNvSpPr>
          <p:nvPr>
            <p:ph type="sldNum" sz="quarter" idx="12"/>
          </p:nvPr>
        </p:nvSpPr>
        <p:spPr/>
        <p:txBody>
          <a:bodyPr/>
          <a:lstStyle/>
          <a:p>
            <a:fld id="{6458A228-FAD7-4F6A-8A00-09DF8BF77A27}" type="slidenum">
              <a:rPr lang="it-IT" smtClean="0"/>
              <a:t>‹#›</a:t>
            </a:fld>
            <a:endParaRPr lang="it-IT"/>
          </a:p>
        </p:txBody>
      </p:sp>
    </p:spTree>
    <p:extLst>
      <p:ext uri="{BB962C8B-B14F-4D97-AF65-F5344CB8AC3E}">
        <p14:creationId xmlns:p14="http://schemas.microsoft.com/office/powerpoint/2010/main" val="16035598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F75E82-CCE7-4EA1-856F-B580C42B1F3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87F00F4-658D-4A30-BB6C-404EEB77A911}"/>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BEA8286E-9E62-43BB-BD7A-6D032D87713E}"/>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E81F7219-C43B-44C6-9FB4-CD74FCBF86A6}"/>
              </a:ext>
            </a:extLst>
          </p:cNvPr>
          <p:cNvSpPr>
            <a:spLocks noGrp="1"/>
          </p:cNvSpPr>
          <p:nvPr>
            <p:ph type="dt" sz="half" idx="10"/>
          </p:nvPr>
        </p:nvSpPr>
        <p:spPr/>
        <p:txBody>
          <a:bodyPr/>
          <a:lstStyle/>
          <a:p>
            <a:fld id="{282B812B-E5A0-4E12-96A0-35647D38145A}" type="datetimeFigureOut">
              <a:rPr lang="it-IT" smtClean="0"/>
              <a:t>14/04/2023</a:t>
            </a:fld>
            <a:endParaRPr lang="it-IT"/>
          </a:p>
        </p:txBody>
      </p:sp>
      <p:sp>
        <p:nvSpPr>
          <p:cNvPr id="6" name="Segnaposto piè di pagina 5">
            <a:extLst>
              <a:ext uri="{FF2B5EF4-FFF2-40B4-BE49-F238E27FC236}">
                <a16:creationId xmlns:a16="http://schemas.microsoft.com/office/drawing/2014/main" id="{01D2A8B8-F3D1-4296-9A50-4141E68508F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39849C2-E9FC-4D27-9A78-9FC47B8A39A5}"/>
              </a:ext>
            </a:extLst>
          </p:cNvPr>
          <p:cNvSpPr>
            <a:spLocks noGrp="1"/>
          </p:cNvSpPr>
          <p:nvPr>
            <p:ph type="sldNum" sz="quarter" idx="12"/>
          </p:nvPr>
        </p:nvSpPr>
        <p:spPr/>
        <p:txBody>
          <a:bodyPr/>
          <a:lstStyle/>
          <a:p>
            <a:fld id="{6458A228-FAD7-4F6A-8A00-09DF8BF77A27}" type="slidenum">
              <a:rPr lang="it-IT" smtClean="0"/>
              <a:t>‹#›</a:t>
            </a:fld>
            <a:endParaRPr lang="it-IT"/>
          </a:p>
        </p:txBody>
      </p:sp>
    </p:spTree>
    <p:extLst>
      <p:ext uri="{BB962C8B-B14F-4D97-AF65-F5344CB8AC3E}">
        <p14:creationId xmlns:p14="http://schemas.microsoft.com/office/powerpoint/2010/main" val="32945674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C080B0-8202-486C-A24F-1A0DBCBA435F}"/>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6804B35-5BCB-4649-9B7B-CBCF08140B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DC3FD7CD-6A28-4DCC-B425-6DABBD1B12FA}"/>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31AC7F5F-737F-48C2-AB83-AD23844D53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B40525D8-EC88-4E35-9781-E876C3714943}"/>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CBDA597B-9E30-4E6F-BCF5-0440B148CA45}"/>
              </a:ext>
            </a:extLst>
          </p:cNvPr>
          <p:cNvSpPr>
            <a:spLocks noGrp="1"/>
          </p:cNvSpPr>
          <p:nvPr>
            <p:ph type="dt" sz="half" idx="10"/>
          </p:nvPr>
        </p:nvSpPr>
        <p:spPr/>
        <p:txBody>
          <a:bodyPr/>
          <a:lstStyle/>
          <a:p>
            <a:fld id="{282B812B-E5A0-4E12-96A0-35647D38145A}" type="datetimeFigureOut">
              <a:rPr lang="it-IT" smtClean="0"/>
              <a:t>14/04/2023</a:t>
            </a:fld>
            <a:endParaRPr lang="it-IT"/>
          </a:p>
        </p:txBody>
      </p:sp>
      <p:sp>
        <p:nvSpPr>
          <p:cNvPr id="8" name="Segnaposto piè di pagina 7">
            <a:extLst>
              <a:ext uri="{FF2B5EF4-FFF2-40B4-BE49-F238E27FC236}">
                <a16:creationId xmlns:a16="http://schemas.microsoft.com/office/drawing/2014/main" id="{AB752A5C-7DF8-4183-921E-E02B7B2323D7}"/>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B482C93E-0ED8-4471-97AD-DD47B8A3E862}"/>
              </a:ext>
            </a:extLst>
          </p:cNvPr>
          <p:cNvSpPr>
            <a:spLocks noGrp="1"/>
          </p:cNvSpPr>
          <p:nvPr>
            <p:ph type="sldNum" sz="quarter" idx="12"/>
          </p:nvPr>
        </p:nvSpPr>
        <p:spPr/>
        <p:txBody>
          <a:bodyPr/>
          <a:lstStyle/>
          <a:p>
            <a:fld id="{6458A228-FAD7-4F6A-8A00-09DF8BF77A27}" type="slidenum">
              <a:rPr lang="it-IT" smtClean="0"/>
              <a:t>‹#›</a:t>
            </a:fld>
            <a:endParaRPr lang="it-IT"/>
          </a:p>
        </p:txBody>
      </p:sp>
    </p:spTree>
    <p:extLst>
      <p:ext uri="{BB962C8B-B14F-4D97-AF65-F5344CB8AC3E}">
        <p14:creationId xmlns:p14="http://schemas.microsoft.com/office/powerpoint/2010/main" val="1427449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FAEEC7-BE87-4D99-B98F-1E0282277A38}"/>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BA8889CE-33F9-4706-A9AD-AC875A4B339E}"/>
              </a:ext>
            </a:extLst>
          </p:cNvPr>
          <p:cNvSpPr>
            <a:spLocks noGrp="1"/>
          </p:cNvSpPr>
          <p:nvPr>
            <p:ph type="dt" sz="half" idx="10"/>
          </p:nvPr>
        </p:nvSpPr>
        <p:spPr/>
        <p:txBody>
          <a:bodyPr/>
          <a:lstStyle/>
          <a:p>
            <a:fld id="{282B812B-E5A0-4E12-96A0-35647D38145A}" type="datetimeFigureOut">
              <a:rPr lang="it-IT" smtClean="0"/>
              <a:t>14/04/2023</a:t>
            </a:fld>
            <a:endParaRPr lang="it-IT"/>
          </a:p>
        </p:txBody>
      </p:sp>
      <p:sp>
        <p:nvSpPr>
          <p:cNvPr id="4" name="Segnaposto piè di pagina 3">
            <a:extLst>
              <a:ext uri="{FF2B5EF4-FFF2-40B4-BE49-F238E27FC236}">
                <a16:creationId xmlns:a16="http://schemas.microsoft.com/office/drawing/2014/main" id="{BF1935F6-A0C6-4797-9871-A984CE04E66D}"/>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1C6A3F2F-25E8-410A-AD0C-D26FDC477050}"/>
              </a:ext>
            </a:extLst>
          </p:cNvPr>
          <p:cNvSpPr>
            <a:spLocks noGrp="1"/>
          </p:cNvSpPr>
          <p:nvPr>
            <p:ph type="sldNum" sz="quarter" idx="12"/>
          </p:nvPr>
        </p:nvSpPr>
        <p:spPr/>
        <p:txBody>
          <a:bodyPr/>
          <a:lstStyle/>
          <a:p>
            <a:fld id="{6458A228-FAD7-4F6A-8A00-09DF8BF77A27}" type="slidenum">
              <a:rPr lang="it-IT" smtClean="0"/>
              <a:t>‹#›</a:t>
            </a:fld>
            <a:endParaRPr lang="it-IT"/>
          </a:p>
        </p:txBody>
      </p:sp>
    </p:spTree>
    <p:extLst>
      <p:ext uri="{BB962C8B-B14F-4D97-AF65-F5344CB8AC3E}">
        <p14:creationId xmlns:p14="http://schemas.microsoft.com/office/powerpoint/2010/main" val="34968933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9D46CDAA-0C94-4C2C-9539-B570A4D429A7}"/>
              </a:ext>
            </a:extLst>
          </p:cNvPr>
          <p:cNvSpPr>
            <a:spLocks noGrp="1"/>
          </p:cNvSpPr>
          <p:nvPr>
            <p:ph type="dt" sz="half" idx="10"/>
          </p:nvPr>
        </p:nvSpPr>
        <p:spPr/>
        <p:txBody>
          <a:bodyPr/>
          <a:lstStyle/>
          <a:p>
            <a:fld id="{282B812B-E5A0-4E12-96A0-35647D38145A}" type="datetimeFigureOut">
              <a:rPr lang="it-IT" smtClean="0"/>
              <a:t>14/04/2023</a:t>
            </a:fld>
            <a:endParaRPr lang="it-IT"/>
          </a:p>
        </p:txBody>
      </p:sp>
      <p:sp>
        <p:nvSpPr>
          <p:cNvPr id="3" name="Segnaposto piè di pagina 2">
            <a:extLst>
              <a:ext uri="{FF2B5EF4-FFF2-40B4-BE49-F238E27FC236}">
                <a16:creationId xmlns:a16="http://schemas.microsoft.com/office/drawing/2014/main" id="{E70743C6-77BC-4AA4-9E93-AA6A40E31496}"/>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D2DB46C8-23D7-4FC3-811C-2B6DE08D8813}"/>
              </a:ext>
            </a:extLst>
          </p:cNvPr>
          <p:cNvSpPr>
            <a:spLocks noGrp="1"/>
          </p:cNvSpPr>
          <p:nvPr>
            <p:ph type="sldNum" sz="quarter" idx="12"/>
          </p:nvPr>
        </p:nvSpPr>
        <p:spPr/>
        <p:txBody>
          <a:bodyPr/>
          <a:lstStyle/>
          <a:p>
            <a:fld id="{6458A228-FAD7-4F6A-8A00-09DF8BF77A27}" type="slidenum">
              <a:rPr lang="it-IT" smtClean="0"/>
              <a:t>‹#›</a:t>
            </a:fld>
            <a:endParaRPr lang="it-IT"/>
          </a:p>
        </p:txBody>
      </p:sp>
    </p:spTree>
    <p:extLst>
      <p:ext uri="{BB962C8B-B14F-4D97-AF65-F5344CB8AC3E}">
        <p14:creationId xmlns:p14="http://schemas.microsoft.com/office/powerpoint/2010/main" val="8480611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613AF0-3100-4ABE-A213-8F3F6328515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B12C7BD-4AFE-4738-9FF8-30D7D8B72F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B828AD41-D9E1-4F5F-984B-38BB899CFC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E075FB7A-F016-44D1-B7FE-F94781726C6C}"/>
              </a:ext>
            </a:extLst>
          </p:cNvPr>
          <p:cNvSpPr>
            <a:spLocks noGrp="1"/>
          </p:cNvSpPr>
          <p:nvPr>
            <p:ph type="dt" sz="half" idx="10"/>
          </p:nvPr>
        </p:nvSpPr>
        <p:spPr/>
        <p:txBody>
          <a:bodyPr/>
          <a:lstStyle/>
          <a:p>
            <a:fld id="{282B812B-E5A0-4E12-96A0-35647D38145A}" type="datetimeFigureOut">
              <a:rPr lang="it-IT" smtClean="0"/>
              <a:t>14/04/2023</a:t>
            </a:fld>
            <a:endParaRPr lang="it-IT"/>
          </a:p>
        </p:txBody>
      </p:sp>
      <p:sp>
        <p:nvSpPr>
          <p:cNvPr id="6" name="Segnaposto piè di pagina 5">
            <a:extLst>
              <a:ext uri="{FF2B5EF4-FFF2-40B4-BE49-F238E27FC236}">
                <a16:creationId xmlns:a16="http://schemas.microsoft.com/office/drawing/2014/main" id="{149CF055-0639-4B20-A250-DDA29444774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F3736B2-458B-47F7-BD75-649E231DCDDF}"/>
              </a:ext>
            </a:extLst>
          </p:cNvPr>
          <p:cNvSpPr>
            <a:spLocks noGrp="1"/>
          </p:cNvSpPr>
          <p:nvPr>
            <p:ph type="sldNum" sz="quarter" idx="12"/>
          </p:nvPr>
        </p:nvSpPr>
        <p:spPr/>
        <p:txBody>
          <a:bodyPr/>
          <a:lstStyle/>
          <a:p>
            <a:fld id="{6458A228-FAD7-4F6A-8A00-09DF8BF77A27}" type="slidenum">
              <a:rPr lang="it-IT" smtClean="0"/>
              <a:t>‹#›</a:t>
            </a:fld>
            <a:endParaRPr lang="it-IT"/>
          </a:p>
        </p:txBody>
      </p:sp>
    </p:spTree>
    <p:extLst>
      <p:ext uri="{BB962C8B-B14F-4D97-AF65-F5344CB8AC3E}">
        <p14:creationId xmlns:p14="http://schemas.microsoft.com/office/powerpoint/2010/main" val="11979684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A49C66F-F783-40FB-B167-4E92ADD3E53B}"/>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23FAE1B0-3473-44E2-A8F1-8A7F0C030A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EAE6418A-A610-4F51-95DA-71EFBFA621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C98529FC-FA21-43F7-879A-B4C527FE13CF}"/>
              </a:ext>
            </a:extLst>
          </p:cNvPr>
          <p:cNvSpPr>
            <a:spLocks noGrp="1"/>
          </p:cNvSpPr>
          <p:nvPr>
            <p:ph type="dt" sz="half" idx="10"/>
          </p:nvPr>
        </p:nvSpPr>
        <p:spPr/>
        <p:txBody>
          <a:bodyPr/>
          <a:lstStyle/>
          <a:p>
            <a:fld id="{282B812B-E5A0-4E12-96A0-35647D38145A}" type="datetimeFigureOut">
              <a:rPr lang="it-IT" smtClean="0"/>
              <a:t>14/04/2023</a:t>
            </a:fld>
            <a:endParaRPr lang="it-IT"/>
          </a:p>
        </p:txBody>
      </p:sp>
      <p:sp>
        <p:nvSpPr>
          <p:cNvPr id="6" name="Segnaposto piè di pagina 5">
            <a:extLst>
              <a:ext uri="{FF2B5EF4-FFF2-40B4-BE49-F238E27FC236}">
                <a16:creationId xmlns:a16="http://schemas.microsoft.com/office/drawing/2014/main" id="{A96467CD-3805-4C5E-B0B3-658311CBD2E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BC9E671-C7C9-480C-9805-01D11A18E2A7}"/>
              </a:ext>
            </a:extLst>
          </p:cNvPr>
          <p:cNvSpPr>
            <a:spLocks noGrp="1"/>
          </p:cNvSpPr>
          <p:nvPr>
            <p:ph type="sldNum" sz="quarter" idx="12"/>
          </p:nvPr>
        </p:nvSpPr>
        <p:spPr/>
        <p:txBody>
          <a:bodyPr/>
          <a:lstStyle/>
          <a:p>
            <a:fld id="{6458A228-FAD7-4F6A-8A00-09DF8BF77A27}" type="slidenum">
              <a:rPr lang="it-IT" smtClean="0"/>
              <a:t>‹#›</a:t>
            </a:fld>
            <a:endParaRPr lang="it-IT"/>
          </a:p>
        </p:txBody>
      </p:sp>
    </p:spTree>
    <p:extLst>
      <p:ext uri="{BB962C8B-B14F-4D97-AF65-F5344CB8AC3E}">
        <p14:creationId xmlns:p14="http://schemas.microsoft.com/office/powerpoint/2010/main" val="21237859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41B9123A-2096-4395-A443-1F7AFF220B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69EBACBF-5D99-459D-8425-284176E243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5EAE8F9-343B-4063-AAF5-DA10A3D41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2B812B-E5A0-4E12-96A0-35647D38145A}" type="datetimeFigureOut">
              <a:rPr lang="it-IT" smtClean="0"/>
              <a:t>14/04/2023</a:t>
            </a:fld>
            <a:endParaRPr lang="it-IT"/>
          </a:p>
        </p:txBody>
      </p:sp>
      <p:sp>
        <p:nvSpPr>
          <p:cNvPr id="5" name="Segnaposto piè di pagina 4">
            <a:extLst>
              <a:ext uri="{FF2B5EF4-FFF2-40B4-BE49-F238E27FC236}">
                <a16:creationId xmlns:a16="http://schemas.microsoft.com/office/drawing/2014/main" id="{6824CC74-2F0D-4710-8CB5-CBB84797D6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B5C571AB-83A8-4F24-A747-8D1EDF6E92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58A228-FAD7-4F6A-8A00-09DF8BF77A27}" type="slidenum">
              <a:rPr lang="it-IT" smtClean="0"/>
              <a:t>‹#›</a:t>
            </a:fld>
            <a:endParaRPr lang="it-IT"/>
          </a:p>
        </p:txBody>
      </p:sp>
    </p:spTree>
    <p:extLst>
      <p:ext uri="{BB962C8B-B14F-4D97-AF65-F5344CB8AC3E}">
        <p14:creationId xmlns:p14="http://schemas.microsoft.com/office/powerpoint/2010/main" val="4045144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4a"/><Relationship Id="rId1" Type="http://schemas.openxmlformats.org/officeDocument/2006/relationships/audio" Target="NULL" TargetMode="Externa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monniart.wordpress.com/2012/03/04/water-pollution/" TargetMode="External"/><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altoadigeinnovazione.it/plastica-alto-adige/"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asvis.it/goal13/home/454-4401/leea-segnala-scarsi-progressi-sullinquinamento-atmosferico" TargetMode="External"/><Relationship Id="rId2" Type="http://schemas.openxmlformats.org/officeDocument/2006/relationships/image" Target="../media/image3.bin"/><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8DB9CD9-59B1-4D73-BC4C-98796A48EF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874A6A9-41FF-4E33-AFA8-F9F81436A5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721D730E-1F97-4071-B143-B05E6D2599B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29" name="Freeform: Shape 28">
              <a:extLst>
                <a:ext uri="{FF2B5EF4-FFF2-40B4-BE49-F238E27FC236}">
                  <a16:creationId xmlns:a16="http://schemas.microsoft.com/office/drawing/2014/main" id="{B3849C6A-9EE5-4604-8EAE-DD4796B79D8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308677BE-069B-4A4D-8732-E26B6EF5671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9A9A575B-DD07-4388-963B-0AF3FDDCF3C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D55285E4-21EB-4EC1-AB8E-36E881E8992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6A0C77B5-3FAA-4D4F-9555-89D75160887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34" name="Freeform: Shape 33">
              <a:extLst>
                <a:ext uri="{FF2B5EF4-FFF2-40B4-BE49-F238E27FC236}">
                  <a16:creationId xmlns:a16="http://schemas.microsoft.com/office/drawing/2014/main" id="{5F0C96D1-A8B7-4C8E-9997-D823FD1591F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A46556D-445B-4CD0-87A0-02A30BD1B15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olo 1">
            <a:extLst>
              <a:ext uri="{FF2B5EF4-FFF2-40B4-BE49-F238E27FC236}">
                <a16:creationId xmlns:a16="http://schemas.microsoft.com/office/drawing/2014/main" id="{3D5C4D61-F3B3-4931-9435-DDE2FE0FC879}"/>
              </a:ext>
            </a:extLst>
          </p:cNvPr>
          <p:cNvSpPr>
            <a:spLocks noGrp="1"/>
          </p:cNvSpPr>
          <p:nvPr>
            <p:ph type="ctrTitle"/>
          </p:nvPr>
        </p:nvSpPr>
        <p:spPr>
          <a:xfrm>
            <a:off x="3215577" y="1787267"/>
            <a:ext cx="5760846" cy="2310312"/>
          </a:xfrm>
        </p:spPr>
        <p:txBody>
          <a:bodyPr>
            <a:normAutofit/>
          </a:bodyPr>
          <a:lstStyle/>
          <a:p>
            <a:r>
              <a:rPr lang="it-IT" sz="3600" b="1" dirty="0">
                <a:solidFill>
                  <a:schemeClr val="tx2"/>
                </a:solidFill>
              </a:rPr>
              <a:t>L’inquinamento e i suoi effetti sull’ambiente.</a:t>
            </a:r>
          </a:p>
        </p:txBody>
      </p:sp>
      <p:sp>
        <p:nvSpPr>
          <p:cNvPr id="3" name="Sottotitolo 2">
            <a:extLst>
              <a:ext uri="{FF2B5EF4-FFF2-40B4-BE49-F238E27FC236}">
                <a16:creationId xmlns:a16="http://schemas.microsoft.com/office/drawing/2014/main" id="{002D3FFC-6772-4EF5-BFCB-692B4918E7B0}"/>
              </a:ext>
            </a:extLst>
          </p:cNvPr>
          <p:cNvSpPr>
            <a:spLocks noGrp="1"/>
          </p:cNvSpPr>
          <p:nvPr>
            <p:ph type="subTitle" idx="1"/>
          </p:nvPr>
        </p:nvSpPr>
        <p:spPr>
          <a:xfrm>
            <a:off x="3215729" y="4165152"/>
            <a:ext cx="5760846" cy="772619"/>
          </a:xfrm>
        </p:spPr>
        <p:txBody>
          <a:bodyPr>
            <a:normAutofit/>
          </a:bodyPr>
          <a:lstStyle/>
          <a:p>
            <a:r>
              <a:rPr lang="it-IT" i="1" dirty="0">
                <a:solidFill>
                  <a:schemeClr val="tx2"/>
                </a:solidFill>
              </a:rPr>
              <a:t>Ripercussioni sugli esseri viventi</a:t>
            </a:r>
            <a:br>
              <a:rPr lang="it-IT" i="1" dirty="0">
                <a:solidFill>
                  <a:schemeClr val="tx2"/>
                </a:solidFill>
              </a:rPr>
            </a:br>
            <a:r>
              <a:rPr lang="it-IT" i="1" dirty="0">
                <a:solidFill>
                  <a:schemeClr val="tx2"/>
                </a:solidFill>
              </a:rPr>
              <a:t> e sui diversi ecosistemi </a:t>
            </a:r>
          </a:p>
          <a:p>
            <a:endParaRPr lang="it-IT" i="1" dirty="0">
              <a:solidFill>
                <a:schemeClr val="tx2"/>
              </a:solidFill>
            </a:endParaRPr>
          </a:p>
          <a:p>
            <a:endParaRPr lang="it-IT" i="1" dirty="0">
              <a:solidFill>
                <a:schemeClr val="tx2"/>
              </a:solidFill>
            </a:endParaRPr>
          </a:p>
        </p:txBody>
      </p:sp>
      <p:pic>
        <p:nvPicPr>
          <p:cNvPr id="9" name="Immagine 8">
            <a:extLst>
              <a:ext uri="{FF2B5EF4-FFF2-40B4-BE49-F238E27FC236}">
                <a16:creationId xmlns:a16="http://schemas.microsoft.com/office/drawing/2014/main" id="{70FD5C30-75BC-4FB9-8F58-401E0F29EAA4}"/>
              </a:ext>
            </a:extLst>
          </p:cNvPr>
          <p:cNvPicPr>
            <a:picLocks noChangeAspect="1"/>
          </p:cNvPicPr>
          <p:nvPr/>
        </p:nvPicPr>
        <p:blipFill>
          <a:blip r:embed="rId4"/>
          <a:stretch>
            <a:fillRect/>
          </a:stretch>
        </p:blipFill>
        <p:spPr>
          <a:xfrm>
            <a:off x="3886308" y="764368"/>
            <a:ext cx="4417796" cy="1978226"/>
          </a:xfrm>
          <a:prstGeom prst="rect">
            <a:avLst/>
          </a:prstGeom>
          <a:effectLst>
            <a:outerShdw blurRad="50800" dist="38100" dir="2700000" algn="tl" rotWithShape="0">
              <a:prstClr val="black">
                <a:alpha val="40000"/>
              </a:prstClr>
            </a:outerShdw>
          </a:effectLst>
        </p:spPr>
      </p:pic>
      <p:pic>
        <p:nvPicPr>
          <p:cNvPr id="4" name="jean michel jarre - oxygene part 4">
            <a:hlinkClick r:id="" action="ppaction://media"/>
            <a:extLst>
              <a:ext uri="{FF2B5EF4-FFF2-40B4-BE49-F238E27FC236}">
                <a16:creationId xmlns:a16="http://schemas.microsoft.com/office/drawing/2014/main" id="{E190CDE5-C034-49CE-8B7B-9F4D855741CC}"/>
              </a:ext>
            </a:extLst>
          </p:cNvPr>
          <p:cNvPicPr>
            <a:picLocks noChangeAspect="1"/>
          </p:cNvPicPr>
          <p:nvPr>
            <a:audioFile r:link="rId1"/>
            <p:extLst>
              <p:ext uri="{DAA4B4D4-6D71-4841-9C94-3DE7FCFB9230}">
                <p14:media xmlns:p14="http://schemas.microsoft.com/office/powerpoint/2010/main" r:embed="rId2">
                  <p14:trim st="14280" end="0.5374"/>
                </p14:media>
              </p:ext>
            </p:extLst>
          </p:nvPr>
        </p:nvPicPr>
        <p:blipFill>
          <a:blip r:embed="rId5"/>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41748964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par>
                          <p:cTn id="7" fill="hold">
                            <p:stCondLst>
                              <p:cond delay="0"/>
                            </p:stCondLst>
                            <p:childTnLst>
                              <p:par>
                                <p:cTn id="8" presetID="31" presetClass="entr" presetSubtype="0" fill="hold" nodeType="after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p:cTn id="10" dur="1000" fill="hold"/>
                                        <p:tgtEl>
                                          <p:spTgt spid="9"/>
                                        </p:tgtEl>
                                        <p:attrNameLst>
                                          <p:attrName>ppt_w</p:attrName>
                                        </p:attrNameLst>
                                      </p:cBhvr>
                                      <p:tavLst>
                                        <p:tav tm="0">
                                          <p:val>
                                            <p:fltVal val="0"/>
                                          </p:val>
                                        </p:tav>
                                        <p:tav tm="100000">
                                          <p:val>
                                            <p:strVal val="#ppt_w"/>
                                          </p:val>
                                        </p:tav>
                                      </p:tavLst>
                                    </p:anim>
                                    <p:anim calcmode="lin" valueType="num">
                                      <p:cBhvr>
                                        <p:cTn id="11" dur="1000" fill="hold"/>
                                        <p:tgtEl>
                                          <p:spTgt spid="9"/>
                                        </p:tgtEl>
                                        <p:attrNameLst>
                                          <p:attrName>ppt_h</p:attrName>
                                        </p:attrNameLst>
                                      </p:cBhvr>
                                      <p:tavLst>
                                        <p:tav tm="0">
                                          <p:val>
                                            <p:fltVal val="0"/>
                                          </p:val>
                                        </p:tav>
                                        <p:tav tm="100000">
                                          <p:val>
                                            <p:strVal val="#ppt_h"/>
                                          </p:val>
                                        </p:tav>
                                      </p:tavLst>
                                    </p:anim>
                                    <p:anim calcmode="lin" valueType="num">
                                      <p:cBhvr>
                                        <p:cTn id="12" dur="1000" fill="hold"/>
                                        <p:tgtEl>
                                          <p:spTgt spid="9"/>
                                        </p:tgtEl>
                                        <p:attrNameLst>
                                          <p:attrName>style.rotation</p:attrName>
                                        </p:attrNameLst>
                                      </p:cBhvr>
                                      <p:tavLst>
                                        <p:tav tm="0">
                                          <p:val>
                                            <p:fltVal val="90"/>
                                          </p:val>
                                        </p:tav>
                                        <p:tav tm="100000">
                                          <p:val>
                                            <p:fltVal val="0"/>
                                          </p:val>
                                        </p:tav>
                                      </p:tavLst>
                                    </p:anim>
                                    <p:animEffect transition="in" filter="fade">
                                      <p:cBhvr>
                                        <p:cTn id="13" dur="10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1500"/>
                            </p:stCondLst>
                            <p:childTnLst>
                              <p:par>
                                <p:cTn id="21" presetID="21" presetClass="entr" presetSubtype="1" fill="hold" grpId="0" nodeType="after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wheel(1)">
                                      <p:cBhvr>
                                        <p:cTn id="2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20000" numSld="999" showWhenStopped="0">
                <p:cTn id="24" repeatCount="indefinite" fill="remove" display="0">
                  <p:stCondLst>
                    <p:cond delay="indefinite"/>
                  </p:stCondLst>
                  <p:endCondLst>
                    <p:cond evt="onStopAudio" delay="0">
                      <p:tgtEl>
                        <p:sldTgt/>
                      </p:tgtEl>
                    </p:cond>
                  </p:endCondLst>
                </p:cTn>
                <p:tgtEl>
                  <p:spTgt spid="4"/>
                </p:tgtEl>
              </p:cMediaNode>
            </p:audio>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561AEE4-4E38-4BAC-976D-E0DE523FC5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F0BC676B-D19A-44DB-910A-0C0E6D43397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431" y="3985"/>
            <a:ext cx="9772765" cy="6858000"/>
            <a:chOff x="1303402" y="3985"/>
            <a:chExt cx="9772765" cy="6858000"/>
          </a:xfrm>
        </p:grpSpPr>
        <p:sp>
          <p:nvSpPr>
            <p:cNvPr id="13" name="Freeform: Shape 12">
              <a:extLst>
                <a:ext uri="{FF2B5EF4-FFF2-40B4-BE49-F238E27FC236}">
                  <a16:creationId xmlns:a16="http://schemas.microsoft.com/office/drawing/2014/main" id="{999AA485-A13F-4455-814E-C116AD7E04B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9C90D55F-0AFB-45E5-8815-A4701774CE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D476B6C1-4A41-48E6-8540-FC48FCD7691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3347F445-D2CA-4FEB-AB8E-7A47AB57CD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12F1B3D8-301E-4A54-9284-EB14E9056B3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CE4B9C67-860A-4569-AC84-3ADE433D1C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1175B763-A6E6-4AD1-9138-9B1164A7A8C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olo 1">
            <a:extLst>
              <a:ext uri="{FF2B5EF4-FFF2-40B4-BE49-F238E27FC236}">
                <a16:creationId xmlns:a16="http://schemas.microsoft.com/office/drawing/2014/main" id="{821FA1B8-1CAD-49E0-BCC1-E1F460B56786}"/>
              </a:ext>
            </a:extLst>
          </p:cNvPr>
          <p:cNvSpPr>
            <a:spLocks noGrp="1"/>
          </p:cNvSpPr>
          <p:nvPr>
            <p:ph type="title"/>
          </p:nvPr>
        </p:nvSpPr>
        <p:spPr>
          <a:xfrm>
            <a:off x="2988491" y="1875181"/>
            <a:ext cx="5754696" cy="1837349"/>
          </a:xfrm>
        </p:spPr>
        <p:txBody>
          <a:bodyPr anchor="ctr">
            <a:normAutofit/>
          </a:bodyPr>
          <a:lstStyle/>
          <a:p>
            <a:pPr algn="ctr"/>
            <a:r>
              <a:rPr lang="it-IT" sz="2400" dirty="0">
                <a:solidFill>
                  <a:schemeClr val="tx2"/>
                </a:solidFill>
              </a:rPr>
              <a:t>Inquinamento atmosferico: conseguenze</a:t>
            </a:r>
          </a:p>
        </p:txBody>
      </p:sp>
      <p:sp>
        <p:nvSpPr>
          <p:cNvPr id="3" name="Segnaposto contenuto 2">
            <a:extLst>
              <a:ext uri="{FF2B5EF4-FFF2-40B4-BE49-F238E27FC236}">
                <a16:creationId xmlns:a16="http://schemas.microsoft.com/office/drawing/2014/main" id="{DE8631ED-E4AA-4759-9F1A-674DE7CA5EB3}"/>
              </a:ext>
            </a:extLst>
          </p:cNvPr>
          <p:cNvSpPr>
            <a:spLocks noGrp="1"/>
          </p:cNvSpPr>
          <p:nvPr>
            <p:ph idx="1"/>
          </p:nvPr>
        </p:nvSpPr>
        <p:spPr>
          <a:xfrm>
            <a:off x="3033466" y="3211705"/>
            <a:ext cx="5709721" cy="2430864"/>
          </a:xfrm>
        </p:spPr>
        <p:txBody>
          <a:bodyPr anchor="t">
            <a:normAutofit/>
          </a:bodyPr>
          <a:lstStyle/>
          <a:p>
            <a:pPr marL="0" indent="0">
              <a:buNone/>
            </a:pPr>
            <a:r>
              <a:rPr lang="it-IT" sz="2000" b="1" u="sng" dirty="0">
                <a:solidFill>
                  <a:schemeClr val="tx2"/>
                </a:solidFill>
              </a:rPr>
              <a:t>Eutrofizzazione</a:t>
            </a:r>
            <a:r>
              <a:rPr lang="it-IT" sz="2000" b="1" dirty="0">
                <a:solidFill>
                  <a:schemeClr val="tx2"/>
                </a:solidFill>
              </a:rPr>
              <a:t>:</a:t>
            </a:r>
            <a:r>
              <a:rPr lang="it-IT" sz="2000" dirty="0">
                <a:solidFill>
                  <a:schemeClr val="tx2"/>
                </a:solidFill>
              </a:rPr>
              <a:t> anche gli animali acquatici soffrono a causa dell’inquinamento atmosferico, in quanto molte sostanze nocive presenti nell’aria cadono in acqua trasformandosi in alghe, dannose per i pesci. Anche l’immissione di scarichi di attività industriali e agricole nei fiumi comporta gravi forme di inquinamento dannose per la fauna e la flora.</a:t>
            </a:r>
          </a:p>
        </p:txBody>
      </p:sp>
      <p:pic>
        <p:nvPicPr>
          <p:cNvPr id="5" name="Immagine 4">
            <a:extLst>
              <a:ext uri="{FF2B5EF4-FFF2-40B4-BE49-F238E27FC236}">
                <a16:creationId xmlns:a16="http://schemas.microsoft.com/office/drawing/2014/main" id="{E1FD8885-DC13-4985-82D2-6B08FD3D0298}"/>
              </a:ext>
            </a:extLst>
          </p:cNvPr>
          <p:cNvPicPr>
            <a:picLocks noChangeAspect="1"/>
          </p:cNvPicPr>
          <p:nvPr/>
        </p:nvPicPr>
        <p:blipFill>
          <a:blip r:embed="rId2"/>
          <a:stretch>
            <a:fillRect/>
          </a:stretch>
        </p:blipFill>
        <p:spPr>
          <a:xfrm>
            <a:off x="4411231" y="531495"/>
            <a:ext cx="2917508" cy="194500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51768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par>
                          <p:cTn id="17" fill="hold">
                            <p:stCondLst>
                              <p:cond delay="1500"/>
                            </p:stCondLst>
                            <p:childTnLst>
                              <p:par>
                                <p:cTn id="18" presetID="21" presetClass="entr" presetSubtype="1"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heel(1)">
                                      <p:cBhvr>
                                        <p:cTn id="20"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561AEE4-4E38-4BAC-976D-E0DE523FC5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F0BC676B-D19A-44DB-910A-0C0E6D43397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431" y="3985"/>
            <a:ext cx="9772765" cy="6858000"/>
            <a:chOff x="1303402" y="3985"/>
            <a:chExt cx="9772765" cy="6858000"/>
          </a:xfrm>
        </p:grpSpPr>
        <p:sp>
          <p:nvSpPr>
            <p:cNvPr id="13" name="Freeform: Shape 12">
              <a:extLst>
                <a:ext uri="{FF2B5EF4-FFF2-40B4-BE49-F238E27FC236}">
                  <a16:creationId xmlns:a16="http://schemas.microsoft.com/office/drawing/2014/main" id="{999AA485-A13F-4455-814E-C116AD7E04B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9C90D55F-0AFB-45E5-8815-A4701774CE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D476B6C1-4A41-48E6-8540-FC48FCD7691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3347F445-D2CA-4FEB-AB8E-7A47AB57CD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12F1B3D8-301E-4A54-9284-EB14E9056B3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CE4B9C67-860A-4569-AC84-3ADE433D1C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1175B763-A6E6-4AD1-9138-9B1164A7A8C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olo 1">
            <a:extLst>
              <a:ext uri="{FF2B5EF4-FFF2-40B4-BE49-F238E27FC236}">
                <a16:creationId xmlns:a16="http://schemas.microsoft.com/office/drawing/2014/main" id="{821FA1B8-1CAD-49E0-BCC1-E1F460B56786}"/>
              </a:ext>
            </a:extLst>
          </p:cNvPr>
          <p:cNvSpPr>
            <a:spLocks noGrp="1"/>
          </p:cNvSpPr>
          <p:nvPr>
            <p:ph type="title"/>
          </p:nvPr>
        </p:nvSpPr>
        <p:spPr>
          <a:xfrm>
            <a:off x="3026347" y="1673102"/>
            <a:ext cx="5754696" cy="1837349"/>
          </a:xfrm>
        </p:spPr>
        <p:txBody>
          <a:bodyPr anchor="ctr">
            <a:normAutofit/>
          </a:bodyPr>
          <a:lstStyle/>
          <a:p>
            <a:pPr algn="ctr"/>
            <a:r>
              <a:rPr lang="it-IT" sz="3600" dirty="0">
                <a:solidFill>
                  <a:schemeClr val="tx2"/>
                </a:solidFill>
              </a:rPr>
              <a:t>Inquinamento del mare</a:t>
            </a:r>
          </a:p>
        </p:txBody>
      </p:sp>
      <p:sp>
        <p:nvSpPr>
          <p:cNvPr id="3" name="Segnaposto contenuto 2">
            <a:extLst>
              <a:ext uri="{FF2B5EF4-FFF2-40B4-BE49-F238E27FC236}">
                <a16:creationId xmlns:a16="http://schemas.microsoft.com/office/drawing/2014/main" id="{DE8631ED-E4AA-4759-9F1A-674DE7CA5EB3}"/>
              </a:ext>
            </a:extLst>
          </p:cNvPr>
          <p:cNvSpPr>
            <a:spLocks noGrp="1"/>
          </p:cNvSpPr>
          <p:nvPr>
            <p:ph idx="1"/>
          </p:nvPr>
        </p:nvSpPr>
        <p:spPr>
          <a:xfrm>
            <a:off x="2929864" y="3050792"/>
            <a:ext cx="5709721" cy="3019808"/>
          </a:xfrm>
        </p:spPr>
        <p:txBody>
          <a:bodyPr anchor="t">
            <a:noAutofit/>
          </a:bodyPr>
          <a:lstStyle/>
          <a:p>
            <a:pPr marL="0" indent="0">
              <a:buNone/>
            </a:pPr>
            <a:r>
              <a:rPr lang="it-IT" sz="1800" b="1" u="sng" dirty="0"/>
              <a:t>L’inquinamento da plastica</a:t>
            </a:r>
            <a:r>
              <a:rPr lang="it-IT" sz="1800" b="1" dirty="0"/>
              <a:t>:</a:t>
            </a:r>
            <a:r>
              <a:rPr lang="it-IT" sz="1800" dirty="0"/>
              <a:t> è l’inquinamento tra i più preoccupanti degli ultimi decenni. La plastica è un prodotto dell’attività umana tra quelli che si degrada meno velocemente, infatti sono necessari diversi secoli per degradarsi del tutto. La plastica fa parte della nostra vita quotidiana e viene prodotta in migliaia di milioni di tonnellate necessarie per realizzare prodotti e imballaggi di uso quotidiano. La plastica non riciclata o incenerita si accumula come scarto a terra, finendo in seguito in mare. Si calcola che diversi milioni di tonnellate di plastica finiscono ogni anno nei mari di tutto il mondo, causando l’80% dell’</a:t>
            </a:r>
            <a:r>
              <a:rPr lang="it-IT" sz="1800" b="1" dirty="0"/>
              <a:t>inquinamento marino</a:t>
            </a:r>
            <a:r>
              <a:rPr lang="it-IT" sz="1800" dirty="0"/>
              <a:t>.</a:t>
            </a:r>
            <a:endParaRPr lang="it-IT" dirty="0">
              <a:solidFill>
                <a:schemeClr val="tx2"/>
              </a:solidFill>
            </a:endParaRPr>
          </a:p>
        </p:txBody>
      </p:sp>
      <p:pic>
        <p:nvPicPr>
          <p:cNvPr id="7" name="Immagine 6">
            <a:extLst>
              <a:ext uri="{FF2B5EF4-FFF2-40B4-BE49-F238E27FC236}">
                <a16:creationId xmlns:a16="http://schemas.microsoft.com/office/drawing/2014/main" id="{DC080B38-2460-46DF-A90E-7F37B2AA8A74}"/>
              </a:ext>
            </a:extLst>
          </p:cNvPr>
          <p:cNvPicPr>
            <a:picLocks noChangeAspect="1"/>
          </p:cNvPicPr>
          <p:nvPr/>
        </p:nvPicPr>
        <p:blipFill>
          <a:blip r:embed="rId2"/>
          <a:stretch>
            <a:fillRect/>
          </a:stretch>
        </p:blipFill>
        <p:spPr>
          <a:xfrm>
            <a:off x="4598517" y="457669"/>
            <a:ext cx="2624784" cy="183734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264300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par>
                          <p:cTn id="17" fill="hold">
                            <p:stCondLst>
                              <p:cond delay="1500"/>
                            </p:stCondLst>
                            <p:childTnLst>
                              <p:par>
                                <p:cTn id="18" presetID="21" presetClass="entr" presetSubtype="1"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heel(1)">
                                      <p:cBhvr>
                                        <p:cTn id="20"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561AEE4-4E38-4BAC-976D-E0DE523FC5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F0BC676B-D19A-44DB-910A-0C0E6D43397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431" y="3985"/>
            <a:ext cx="9772765" cy="6858000"/>
            <a:chOff x="1303402" y="3985"/>
            <a:chExt cx="9772765" cy="6858000"/>
          </a:xfrm>
        </p:grpSpPr>
        <p:sp>
          <p:nvSpPr>
            <p:cNvPr id="13" name="Freeform: Shape 12">
              <a:extLst>
                <a:ext uri="{FF2B5EF4-FFF2-40B4-BE49-F238E27FC236}">
                  <a16:creationId xmlns:a16="http://schemas.microsoft.com/office/drawing/2014/main" id="{999AA485-A13F-4455-814E-C116AD7E04B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9C90D55F-0AFB-45E5-8815-A4701774CE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D476B6C1-4A41-48E6-8540-FC48FCD7691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3347F445-D2CA-4FEB-AB8E-7A47AB57CD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12F1B3D8-301E-4A54-9284-EB14E9056B3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CE4B9C67-860A-4569-AC84-3ADE433D1C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1175B763-A6E6-4AD1-9138-9B1164A7A8C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olo 1">
            <a:extLst>
              <a:ext uri="{FF2B5EF4-FFF2-40B4-BE49-F238E27FC236}">
                <a16:creationId xmlns:a16="http://schemas.microsoft.com/office/drawing/2014/main" id="{821FA1B8-1CAD-49E0-BCC1-E1F460B56786}"/>
              </a:ext>
            </a:extLst>
          </p:cNvPr>
          <p:cNvSpPr>
            <a:spLocks noGrp="1"/>
          </p:cNvSpPr>
          <p:nvPr>
            <p:ph type="title"/>
          </p:nvPr>
        </p:nvSpPr>
        <p:spPr>
          <a:xfrm>
            <a:off x="3026347" y="1673102"/>
            <a:ext cx="5754696" cy="1837349"/>
          </a:xfrm>
        </p:spPr>
        <p:txBody>
          <a:bodyPr anchor="ctr">
            <a:normAutofit/>
          </a:bodyPr>
          <a:lstStyle/>
          <a:p>
            <a:pPr algn="ctr"/>
            <a:r>
              <a:rPr lang="it-IT" sz="3600" dirty="0">
                <a:solidFill>
                  <a:schemeClr val="tx2"/>
                </a:solidFill>
              </a:rPr>
              <a:t>Inquinamento del mare</a:t>
            </a:r>
          </a:p>
        </p:txBody>
      </p:sp>
      <p:sp>
        <p:nvSpPr>
          <p:cNvPr id="3" name="Segnaposto contenuto 2">
            <a:extLst>
              <a:ext uri="{FF2B5EF4-FFF2-40B4-BE49-F238E27FC236}">
                <a16:creationId xmlns:a16="http://schemas.microsoft.com/office/drawing/2014/main" id="{DE8631ED-E4AA-4759-9F1A-674DE7CA5EB3}"/>
              </a:ext>
            </a:extLst>
          </p:cNvPr>
          <p:cNvSpPr>
            <a:spLocks noGrp="1"/>
          </p:cNvSpPr>
          <p:nvPr>
            <p:ph idx="1"/>
          </p:nvPr>
        </p:nvSpPr>
        <p:spPr>
          <a:xfrm>
            <a:off x="2929864" y="3050792"/>
            <a:ext cx="5709721" cy="3267458"/>
          </a:xfrm>
        </p:spPr>
        <p:txBody>
          <a:bodyPr anchor="t">
            <a:noAutofit/>
          </a:bodyPr>
          <a:lstStyle/>
          <a:p>
            <a:pPr marL="0" indent="0">
              <a:buNone/>
            </a:pPr>
            <a:r>
              <a:rPr lang="it-IT" sz="1800" b="1" u="sng" dirty="0"/>
              <a:t>Gli oceani</a:t>
            </a:r>
            <a:r>
              <a:rPr lang="it-IT" sz="1800" dirty="0"/>
              <a:t>, per le loro dimensioni, hanno un grande potere </a:t>
            </a:r>
            <a:r>
              <a:rPr lang="it-IT" sz="1800" dirty="0" err="1"/>
              <a:t>autodepurante</a:t>
            </a:r>
            <a:r>
              <a:rPr lang="it-IT" sz="1800" dirty="0"/>
              <a:t> che consente loro un’efficace diluizione e ossigenazione; nei mari chiusi e lungo le coste, invece, la diffusione di sostanze inquinanti può provocare danni sia all’ecosistema marino sia alla salute dell’uomo, tanto che in alcune zone è vietata la balneazione.</a:t>
            </a:r>
            <a:br>
              <a:rPr lang="it-IT" sz="1800" dirty="0"/>
            </a:br>
            <a:r>
              <a:rPr lang="it-IT" sz="1800" dirty="0"/>
              <a:t>Oltre alla plastica, le fonti di inquinamento del mare più diffuse sono gli scarichi urbani e industriali di sostanze organiche, ricche di micro organismi che consumano ossigeno togliendolo agli organismi marini. In alcuni casi gli scarichi urbani e industriali contengono anche sostanze non degradabili, come metalli pesanti (piombo e mercurio), che avvelenano l’acqua provocando la moria di pesci.</a:t>
            </a:r>
          </a:p>
          <a:p>
            <a:pPr marL="0" indent="0">
              <a:buNone/>
            </a:pPr>
            <a:endParaRPr lang="it-IT" dirty="0">
              <a:solidFill>
                <a:schemeClr val="tx2"/>
              </a:solidFill>
            </a:endParaRPr>
          </a:p>
        </p:txBody>
      </p:sp>
      <p:pic>
        <p:nvPicPr>
          <p:cNvPr id="7" name="Immagine 6">
            <a:extLst>
              <a:ext uri="{FF2B5EF4-FFF2-40B4-BE49-F238E27FC236}">
                <a16:creationId xmlns:a16="http://schemas.microsoft.com/office/drawing/2014/main" id="{DC080B38-2460-46DF-A90E-7F37B2AA8A7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a:stretch/>
        </p:blipFill>
        <p:spPr>
          <a:xfrm>
            <a:off x="4598517" y="498681"/>
            <a:ext cx="2624784" cy="175532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792000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par>
                          <p:cTn id="17" fill="hold">
                            <p:stCondLst>
                              <p:cond delay="1500"/>
                            </p:stCondLst>
                            <p:childTnLst>
                              <p:par>
                                <p:cTn id="18" presetID="21" presetClass="entr" presetSubtype="1"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heel(1)">
                                      <p:cBhvr>
                                        <p:cTn id="20"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561AEE4-4E38-4BAC-976D-E0DE523FC5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F0BC676B-D19A-44DB-910A-0C0E6D43397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431" y="3985"/>
            <a:ext cx="9772765" cy="6858000"/>
            <a:chOff x="1303402" y="3985"/>
            <a:chExt cx="9772765" cy="6858000"/>
          </a:xfrm>
        </p:grpSpPr>
        <p:sp>
          <p:nvSpPr>
            <p:cNvPr id="13" name="Freeform: Shape 12">
              <a:extLst>
                <a:ext uri="{FF2B5EF4-FFF2-40B4-BE49-F238E27FC236}">
                  <a16:creationId xmlns:a16="http://schemas.microsoft.com/office/drawing/2014/main" id="{999AA485-A13F-4455-814E-C116AD7E04B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9C90D55F-0AFB-45E5-8815-A4701774CE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D476B6C1-4A41-48E6-8540-FC48FCD7691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3347F445-D2CA-4FEB-AB8E-7A47AB57CD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12F1B3D8-301E-4A54-9284-EB14E9056B3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CE4B9C67-860A-4569-AC84-3ADE433D1C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1175B763-A6E6-4AD1-9138-9B1164A7A8C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olo 1">
            <a:extLst>
              <a:ext uri="{FF2B5EF4-FFF2-40B4-BE49-F238E27FC236}">
                <a16:creationId xmlns:a16="http://schemas.microsoft.com/office/drawing/2014/main" id="{821FA1B8-1CAD-49E0-BCC1-E1F460B56786}"/>
              </a:ext>
            </a:extLst>
          </p:cNvPr>
          <p:cNvSpPr>
            <a:spLocks noGrp="1"/>
          </p:cNvSpPr>
          <p:nvPr>
            <p:ph type="title"/>
          </p:nvPr>
        </p:nvSpPr>
        <p:spPr>
          <a:xfrm>
            <a:off x="3026347" y="1673102"/>
            <a:ext cx="5754696" cy="1837349"/>
          </a:xfrm>
        </p:spPr>
        <p:txBody>
          <a:bodyPr anchor="ctr">
            <a:normAutofit/>
          </a:bodyPr>
          <a:lstStyle/>
          <a:p>
            <a:pPr algn="ctr"/>
            <a:r>
              <a:rPr lang="it-IT" sz="3600" dirty="0">
                <a:solidFill>
                  <a:schemeClr val="tx2"/>
                </a:solidFill>
              </a:rPr>
              <a:t>Inquinamento del suolo</a:t>
            </a:r>
          </a:p>
        </p:txBody>
      </p:sp>
      <p:sp>
        <p:nvSpPr>
          <p:cNvPr id="3" name="Segnaposto contenuto 2">
            <a:extLst>
              <a:ext uri="{FF2B5EF4-FFF2-40B4-BE49-F238E27FC236}">
                <a16:creationId xmlns:a16="http://schemas.microsoft.com/office/drawing/2014/main" id="{DE8631ED-E4AA-4759-9F1A-674DE7CA5EB3}"/>
              </a:ext>
            </a:extLst>
          </p:cNvPr>
          <p:cNvSpPr>
            <a:spLocks noGrp="1"/>
          </p:cNvSpPr>
          <p:nvPr>
            <p:ph idx="1"/>
          </p:nvPr>
        </p:nvSpPr>
        <p:spPr>
          <a:xfrm>
            <a:off x="2867714" y="2865799"/>
            <a:ext cx="6280150" cy="3420701"/>
          </a:xfrm>
        </p:spPr>
        <p:txBody>
          <a:bodyPr anchor="t">
            <a:noAutofit/>
          </a:bodyPr>
          <a:lstStyle/>
          <a:p>
            <a:pPr marL="0" indent="0">
              <a:buNone/>
            </a:pPr>
            <a:r>
              <a:rPr lang="it-IT" sz="1800" b="1" u="sng" dirty="0"/>
              <a:t>Il suolo si definisce inquinato </a:t>
            </a:r>
            <a:r>
              <a:rPr lang="it-IT" sz="1600" dirty="0"/>
              <a:t>quando in esso troviamo sostanze diverse da quelle presenti in natura. Tali sostanze nocive o tossiche sono di origine antropica, ovvero dovute alle attività dell’uomo, e arrivano nel terreno a causa di incidenti negli impianti industriali e di perdite o sversamenti. La maggior parte dei processi produttivi rilasciano nel terreno sostanze inquinanti. Anche l’agricoltura e gli allevamenti zootecnici intensivi possono provocare inquinamento del suolo. In particolare, metalli pesanti quali cromo, mercurio, piombo, zinco e benzene sono i principali responsabili di tale inquinamento.</a:t>
            </a:r>
            <a:br>
              <a:rPr lang="it-IT" sz="1600" dirty="0"/>
            </a:br>
            <a:r>
              <a:rPr lang="it-IT" sz="1600" dirty="0"/>
              <a:t>Un terreno inquinato causa molti danni agli organismi in quanto le sostanze inquinanti si accumulano lungo la catena alimentare; infatti, nutrendoci di prodotti vegetali o animali cresciuti su un terreno inquinato, assorbiamo noi stessi i metalli nocivi che contengono. Le malattie che ne derivano possono essere croniche o acute e di diversa entità, a partire dal mal di testa e dalle irritazioni delle vie aree, fino ai tumori e alle leucemie.</a:t>
            </a:r>
          </a:p>
        </p:txBody>
      </p:sp>
      <p:pic>
        <p:nvPicPr>
          <p:cNvPr id="7" name="Immagine 6" descr="Tubature e serbatoio di una fabbrica industriale">
            <a:extLst>
              <a:ext uri="{FF2B5EF4-FFF2-40B4-BE49-F238E27FC236}">
                <a16:creationId xmlns:a16="http://schemas.microsoft.com/office/drawing/2014/main" id="{DC080B38-2460-46DF-A90E-7F37B2AA8A74}"/>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p:blipFill>
        <p:spPr>
          <a:xfrm>
            <a:off x="4685212" y="457669"/>
            <a:ext cx="2451394" cy="183734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502576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par>
                          <p:cTn id="17" fill="hold">
                            <p:stCondLst>
                              <p:cond delay="1500"/>
                            </p:stCondLst>
                            <p:childTnLst>
                              <p:par>
                                <p:cTn id="18" presetID="21" presetClass="entr" presetSubtype="1"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heel(1)">
                                      <p:cBhvr>
                                        <p:cTn id="20"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561AEE4-4E38-4BAC-976D-E0DE523FC5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F0BC676B-D19A-44DB-910A-0C0E6D43397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431" y="3985"/>
            <a:ext cx="9772765" cy="6858000"/>
            <a:chOff x="1303402" y="3985"/>
            <a:chExt cx="9772765" cy="6858000"/>
          </a:xfrm>
        </p:grpSpPr>
        <p:sp>
          <p:nvSpPr>
            <p:cNvPr id="13" name="Freeform: Shape 12">
              <a:extLst>
                <a:ext uri="{FF2B5EF4-FFF2-40B4-BE49-F238E27FC236}">
                  <a16:creationId xmlns:a16="http://schemas.microsoft.com/office/drawing/2014/main" id="{999AA485-A13F-4455-814E-C116AD7E04B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9C90D55F-0AFB-45E5-8815-A4701774CE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D476B6C1-4A41-48E6-8540-FC48FCD7691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3347F445-D2CA-4FEB-AB8E-7A47AB57CD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12F1B3D8-301E-4A54-9284-EB14E9056B3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CE4B9C67-860A-4569-AC84-3ADE433D1C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1175B763-A6E6-4AD1-9138-9B1164A7A8C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olo 1">
            <a:extLst>
              <a:ext uri="{FF2B5EF4-FFF2-40B4-BE49-F238E27FC236}">
                <a16:creationId xmlns:a16="http://schemas.microsoft.com/office/drawing/2014/main" id="{821FA1B8-1CAD-49E0-BCC1-E1F460B56786}"/>
              </a:ext>
            </a:extLst>
          </p:cNvPr>
          <p:cNvSpPr>
            <a:spLocks noGrp="1"/>
          </p:cNvSpPr>
          <p:nvPr>
            <p:ph type="title"/>
          </p:nvPr>
        </p:nvSpPr>
        <p:spPr>
          <a:xfrm>
            <a:off x="3026347" y="1673102"/>
            <a:ext cx="5754696" cy="1837349"/>
          </a:xfrm>
        </p:spPr>
        <p:txBody>
          <a:bodyPr anchor="ctr">
            <a:normAutofit/>
          </a:bodyPr>
          <a:lstStyle/>
          <a:p>
            <a:pPr algn="ctr"/>
            <a:r>
              <a:rPr lang="it-IT" sz="3600" dirty="0">
                <a:solidFill>
                  <a:schemeClr val="tx2"/>
                </a:solidFill>
              </a:rPr>
              <a:t>Inquinamento del suolo</a:t>
            </a:r>
          </a:p>
        </p:txBody>
      </p:sp>
      <p:sp>
        <p:nvSpPr>
          <p:cNvPr id="3" name="Segnaposto contenuto 2">
            <a:extLst>
              <a:ext uri="{FF2B5EF4-FFF2-40B4-BE49-F238E27FC236}">
                <a16:creationId xmlns:a16="http://schemas.microsoft.com/office/drawing/2014/main" id="{DE8631ED-E4AA-4759-9F1A-674DE7CA5EB3}"/>
              </a:ext>
            </a:extLst>
          </p:cNvPr>
          <p:cNvSpPr>
            <a:spLocks noGrp="1"/>
          </p:cNvSpPr>
          <p:nvPr>
            <p:ph idx="1"/>
          </p:nvPr>
        </p:nvSpPr>
        <p:spPr>
          <a:xfrm>
            <a:off x="2747064" y="2878499"/>
            <a:ext cx="6280150" cy="3274651"/>
          </a:xfrm>
        </p:spPr>
        <p:txBody>
          <a:bodyPr anchor="t">
            <a:noAutofit/>
          </a:bodyPr>
          <a:lstStyle/>
          <a:p>
            <a:pPr marL="0" indent="0">
              <a:buNone/>
            </a:pPr>
            <a:r>
              <a:rPr lang="it-IT" sz="1800" b="1" u="sng" dirty="0"/>
              <a:t>L'inquinamento del suolo </a:t>
            </a:r>
            <a:r>
              <a:rPr lang="it-IT" sz="1600" dirty="0"/>
              <a:t>e del sottosuolo è principalmente causato da:</a:t>
            </a:r>
          </a:p>
          <a:p>
            <a:pPr>
              <a:lnSpc>
                <a:spcPct val="100000"/>
              </a:lnSpc>
              <a:spcBef>
                <a:spcPts val="0"/>
              </a:spcBef>
            </a:pPr>
            <a:r>
              <a:rPr lang="it-IT" sz="1600" dirty="0"/>
              <a:t>rifiuti non biodegradabili;</a:t>
            </a:r>
          </a:p>
          <a:p>
            <a:pPr>
              <a:lnSpc>
                <a:spcPct val="100000"/>
              </a:lnSpc>
              <a:spcBef>
                <a:spcPts val="0"/>
              </a:spcBef>
            </a:pPr>
            <a:r>
              <a:rPr lang="it-IT" sz="1600" dirty="0"/>
              <a:t>acque di scarico;</a:t>
            </a:r>
          </a:p>
          <a:p>
            <a:pPr>
              <a:lnSpc>
                <a:spcPct val="100000"/>
              </a:lnSpc>
              <a:spcBef>
                <a:spcPts val="0"/>
              </a:spcBef>
            </a:pPr>
            <a:r>
              <a:rPr lang="it-IT" sz="1600" dirty="0"/>
              <a:t>prodotti fitosanitari;</a:t>
            </a:r>
          </a:p>
          <a:p>
            <a:pPr>
              <a:lnSpc>
                <a:spcPct val="100000"/>
              </a:lnSpc>
              <a:spcBef>
                <a:spcPts val="0"/>
              </a:spcBef>
            </a:pPr>
            <a:r>
              <a:rPr lang="it-IT" sz="1600" dirty="0"/>
              <a:t>fertilizzanti;</a:t>
            </a:r>
          </a:p>
          <a:p>
            <a:pPr>
              <a:lnSpc>
                <a:spcPct val="100000"/>
              </a:lnSpc>
              <a:spcBef>
                <a:spcPts val="0"/>
              </a:spcBef>
            </a:pPr>
            <a:r>
              <a:rPr lang="it-IT" sz="1600" dirty="0"/>
              <a:t>idrocarburi;</a:t>
            </a:r>
          </a:p>
          <a:p>
            <a:pPr>
              <a:lnSpc>
                <a:spcPct val="100000"/>
              </a:lnSpc>
              <a:spcBef>
                <a:spcPts val="0"/>
              </a:spcBef>
            </a:pPr>
            <a:r>
              <a:rPr lang="it-IT" sz="1600" dirty="0"/>
              <a:t>diossine;</a:t>
            </a:r>
          </a:p>
          <a:p>
            <a:pPr>
              <a:lnSpc>
                <a:spcPct val="100000"/>
              </a:lnSpc>
              <a:spcBef>
                <a:spcPts val="0"/>
              </a:spcBef>
            </a:pPr>
            <a:r>
              <a:rPr lang="it-IT" sz="1600" dirty="0"/>
              <a:t>metalli pesanti;</a:t>
            </a:r>
          </a:p>
          <a:p>
            <a:pPr>
              <a:lnSpc>
                <a:spcPct val="100000"/>
              </a:lnSpc>
              <a:spcBef>
                <a:spcPts val="0"/>
              </a:spcBef>
            </a:pPr>
            <a:r>
              <a:rPr lang="it-IT" sz="1600" dirty="0"/>
              <a:t>solventi organici.</a:t>
            </a:r>
            <a:br>
              <a:rPr lang="it-IT" sz="1600" dirty="0"/>
            </a:br>
            <a:r>
              <a:rPr lang="it-IT" sz="1600" dirty="0"/>
              <a:t>Le sostanze che raggiungono le falde acquifere sotterranee, inoltre, possono danneggiare il loro delicato equilibrio e, di conseguenza, causare alterazioni pericolose nelle acque potabili utilizzate dall'uomo.</a:t>
            </a:r>
          </a:p>
        </p:txBody>
      </p:sp>
      <p:pic>
        <p:nvPicPr>
          <p:cNvPr id="7" name="Immagine 6">
            <a:extLst>
              <a:ext uri="{FF2B5EF4-FFF2-40B4-BE49-F238E27FC236}">
                <a16:creationId xmlns:a16="http://schemas.microsoft.com/office/drawing/2014/main" id="{DC080B38-2460-46DF-A90E-7F37B2AA8A74}"/>
              </a:ext>
            </a:extLst>
          </p:cNvPr>
          <p:cNvPicPr>
            <a:picLocks noChangeAspect="1"/>
          </p:cNvPicPr>
          <p:nvPr/>
        </p:nvPicPr>
        <p:blipFill>
          <a:blip r:embed="rId2" cstate="hq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a:stretch/>
        </p:blipFill>
        <p:spPr>
          <a:xfrm>
            <a:off x="4598517" y="477093"/>
            <a:ext cx="2624784" cy="179850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45066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par>
                          <p:cTn id="17" fill="hold">
                            <p:stCondLst>
                              <p:cond delay="1500"/>
                            </p:stCondLst>
                            <p:childTnLst>
                              <p:par>
                                <p:cTn id="18" presetID="21" presetClass="entr" presetSubtype="1"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heel(1)">
                                      <p:cBhvr>
                                        <p:cTn id="20" dur="2000"/>
                                        <p:tgtEl>
                                          <p:spTgt spid="3">
                                            <p:txEl>
                                              <p:pRg st="0" end="0"/>
                                            </p:txEl>
                                          </p:spTgt>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heel(1)">
                                      <p:cBhvr>
                                        <p:cTn id="23" dur="2000"/>
                                        <p:tgtEl>
                                          <p:spTgt spid="3">
                                            <p:txEl>
                                              <p:pRg st="1" end="1"/>
                                            </p:txEl>
                                          </p:spTgt>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wheel(1)">
                                      <p:cBhvr>
                                        <p:cTn id="26" dur="2000"/>
                                        <p:tgtEl>
                                          <p:spTgt spid="3">
                                            <p:txEl>
                                              <p:pRg st="2" end="2"/>
                                            </p:txEl>
                                          </p:spTgt>
                                        </p:tgtEl>
                                      </p:cBhvr>
                                    </p:animEffect>
                                  </p:childTnLst>
                                </p:cTn>
                              </p:par>
                              <p:par>
                                <p:cTn id="27" presetID="21" presetClass="entr" presetSubtype="1"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wheel(1)">
                                      <p:cBhvr>
                                        <p:cTn id="29" dur="2000"/>
                                        <p:tgtEl>
                                          <p:spTgt spid="3">
                                            <p:txEl>
                                              <p:pRg st="3" end="3"/>
                                            </p:txEl>
                                          </p:spTgt>
                                        </p:tgtEl>
                                      </p:cBhvr>
                                    </p:animEffect>
                                  </p:childTnLst>
                                </p:cTn>
                              </p:par>
                              <p:par>
                                <p:cTn id="30" presetID="21" presetClass="entr" presetSubtype="1" fill="hold" grpId="0"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heel(1)">
                                      <p:cBhvr>
                                        <p:cTn id="32" dur="2000"/>
                                        <p:tgtEl>
                                          <p:spTgt spid="3">
                                            <p:txEl>
                                              <p:pRg st="4" end="4"/>
                                            </p:txEl>
                                          </p:spTgt>
                                        </p:tgtEl>
                                      </p:cBhvr>
                                    </p:animEffect>
                                  </p:childTnLst>
                                </p:cTn>
                              </p:par>
                              <p:par>
                                <p:cTn id="33" presetID="21" presetClass="entr" presetSubtype="1" fill="hold" grpId="0"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wheel(1)">
                                      <p:cBhvr>
                                        <p:cTn id="35" dur="2000"/>
                                        <p:tgtEl>
                                          <p:spTgt spid="3">
                                            <p:txEl>
                                              <p:pRg st="5" end="5"/>
                                            </p:txEl>
                                          </p:spTgt>
                                        </p:tgtEl>
                                      </p:cBhvr>
                                    </p:animEffect>
                                  </p:childTnLst>
                                </p:cTn>
                              </p:par>
                              <p:par>
                                <p:cTn id="36" presetID="21" presetClass="entr" presetSubtype="1" fill="hold" grpId="0" nodeType="with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wheel(1)">
                                      <p:cBhvr>
                                        <p:cTn id="38" dur="2000"/>
                                        <p:tgtEl>
                                          <p:spTgt spid="3">
                                            <p:txEl>
                                              <p:pRg st="6" end="6"/>
                                            </p:txEl>
                                          </p:spTgt>
                                        </p:tgtEl>
                                      </p:cBhvr>
                                    </p:animEffect>
                                  </p:childTnLst>
                                </p:cTn>
                              </p:par>
                              <p:par>
                                <p:cTn id="39" presetID="21" presetClass="entr" presetSubtype="1" fill="hold" grpId="0"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wheel(1)">
                                      <p:cBhvr>
                                        <p:cTn id="41" dur="2000"/>
                                        <p:tgtEl>
                                          <p:spTgt spid="3">
                                            <p:txEl>
                                              <p:pRg st="7" end="7"/>
                                            </p:txEl>
                                          </p:spTgt>
                                        </p:tgtEl>
                                      </p:cBhvr>
                                    </p:animEffect>
                                  </p:childTnLst>
                                </p:cTn>
                              </p:par>
                              <p:par>
                                <p:cTn id="42" presetID="21" presetClass="entr" presetSubtype="1" fill="hold" grpId="0" nodeType="with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wheel(1)">
                                      <p:cBhvr>
                                        <p:cTn id="44"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561AEE4-4E38-4BAC-976D-E0DE523FC5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F0BC676B-D19A-44DB-910A-0C0E6D43397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431" y="3985"/>
            <a:ext cx="9772765" cy="6858000"/>
            <a:chOff x="1303402" y="3985"/>
            <a:chExt cx="9772765" cy="6858000"/>
          </a:xfrm>
        </p:grpSpPr>
        <p:sp>
          <p:nvSpPr>
            <p:cNvPr id="13" name="Freeform: Shape 12">
              <a:extLst>
                <a:ext uri="{FF2B5EF4-FFF2-40B4-BE49-F238E27FC236}">
                  <a16:creationId xmlns:a16="http://schemas.microsoft.com/office/drawing/2014/main" id="{999AA485-A13F-4455-814E-C116AD7E04B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9C90D55F-0AFB-45E5-8815-A4701774CE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D476B6C1-4A41-48E6-8540-FC48FCD7691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3347F445-D2CA-4FEB-AB8E-7A47AB57CD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12F1B3D8-301E-4A54-9284-EB14E9056B3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CE4B9C67-860A-4569-AC84-3ADE433D1C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1175B763-A6E6-4AD1-9138-9B1164A7A8C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olo 1">
            <a:extLst>
              <a:ext uri="{FF2B5EF4-FFF2-40B4-BE49-F238E27FC236}">
                <a16:creationId xmlns:a16="http://schemas.microsoft.com/office/drawing/2014/main" id="{821FA1B8-1CAD-49E0-BCC1-E1F460B56786}"/>
              </a:ext>
            </a:extLst>
          </p:cNvPr>
          <p:cNvSpPr>
            <a:spLocks noGrp="1"/>
          </p:cNvSpPr>
          <p:nvPr>
            <p:ph type="title"/>
          </p:nvPr>
        </p:nvSpPr>
        <p:spPr>
          <a:xfrm>
            <a:off x="2981589" y="1997101"/>
            <a:ext cx="5754696" cy="1837349"/>
          </a:xfrm>
        </p:spPr>
        <p:txBody>
          <a:bodyPr anchor="ctr">
            <a:normAutofit/>
          </a:bodyPr>
          <a:lstStyle/>
          <a:p>
            <a:pPr algn="ctr"/>
            <a:r>
              <a:rPr lang="it-IT" sz="3600" dirty="0">
                <a:solidFill>
                  <a:schemeClr val="tx2"/>
                </a:solidFill>
              </a:rPr>
              <a:t>Conclusioni</a:t>
            </a:r>
          </a:p>
        </p:txBody>
      </p:sp>
      <p:sp>
        <p:nvSpPr>
          <p:cNvPr id="3" name="Segnaposto contenuto 2">
            <a:extLst>
              <a:ext uri="{FF2B5EF4-FFF2-40B4-BE49-F238E27FC236}">
                <a16:creationId xmlns:a16="http://schemas.microsoft.com/office/drawing/2014/main" id="{DE8631ED-E4AA-4759-9F1A-674DE7CA5EB3}"/>
              </a:ext>
            </a:extLst>
          </p:cNvPr>
          <p:cNvSpPr>
            <a:spLocks noGrp="1"/>
          </p:cNvSpPr>
          <p:nvPr>
            <p:ph idx="1"/>
          </p:nvPr>
        </p:nvSpPr>
        <p:spPr>
          <a:xfrm>
            <a:off x="3083226" y="3306996"/>
            <a:ext cx="5709721" cy="2430864"/>
          </a:xfrm>
        </p:spPr>
        <p:txBody>
          <a:bodyPr anchor="t">
            <a:normAutofit fontScale="85000" lnSpcReduction="10000"/>
          </a:bodyPr>
          <a:lstStyle/>
          <a:p>
            <a:pPr marL="0" indent="0">
              <a:buNone/>
            </a:pPr>
            <a:r>
              <a:rPr lang="it-IT" sz="2000" dirty="0"/>
              <a:t>Da quanto letto finora possiamo dedurre che, per il bene comune, l’inquinamento è un fenomeno che deve essere immediatamente contrastato attraverso: la riduzione delle emissioni di anidride carbonica e gas nocivi, la rinuncia all’uso di combustibili fossili, una nuova rivoluzione industriale orientata alle energie rinnovabili, nonché  mediante la modifica delle abitudini quotidiane della collettività, perché solo  con una grande dose di sensibilità e buon senso da parte dei potenti del mondo e da parte di tutti noi, si potrà ristabilire l’equilibrio naturale del nostro Pianeta, attualmente seriamente compromesso.</a:t>
            </a:r>
          </a:p>
        </p:txBody>
      </p:sp>
      <p:pic>
        <p:nvPicPr>
          <p:cNvPr id="5" name="Immagine 4">
            <a:extLst>
              <a:ext uri="{FF2B5EF4-FFF2-40B4-BE49-F238E27FC236}">
                <a16:creationId xmlns:a16="http://schemas.microsoft.com/office/drawing/2014/main" id="{63775813-936B-49AA-B17D-CD47310D2B7F}"/>
              </a:ext>
            </a:extLst>
          </p:cNvPr>
          <p:cNvPicPr>
            <a:picLocks noChangeAspect="1"/>
          </p:cNvPicPr>
          <p:nvPr/>
        </p:nvPicPr>
        <p:blipFill>
          <a:blip r:embed="rId2"/>
          <a:stretch>
            <a:fillRect/>
          </a:stretch>
        </p:blipFill>
        <p:spPr>
          <a:xfrm>
            <a:off x="3871545" y="912497"/>
            <a:ext cx="3974783" cy="173955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80439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par>
                          <p:cTn id="17" fill="hold">
                            <p:stCondLst>
                              <p:cond delay="1500"/>
                            </p:stCondLst>
                            <p:childTnLst>
                              <p:par>
                                <p:cTn id="18" presetID="21" presetClass="entr" presetSubtype="1"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heel(1)">
                                      <p:cBhvr>
                                        <p:cTn id="20"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561AEE4-4E38-4BAC-976D-E0DE523FC5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F0BC676B-D19A-44DB-910A-0C0E6D43397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431" y="3985"/>
            <a:ext cx="9772765" cy="6858000"/>
            <a:chOff x="1303402" y="3985"/>
            <a:chExt cx="9772765" cy="6858000"/>
          </a:xfrm>
        </p:grpSpPr>
        <p:sp>
          <p:nvSpPr>
            <p:cNvPr id="13" name="Freeform: Shape 12">
              <a:extLst>
                <a:ext uri="{FF2B5EF4-FFF2-40B4-BE49-F238E27FC236}">
                  <a16:creationId xmlns:a16="http://schemas.microsoft.com/office/drawing/2014/main" id="{999AA485-A13F-4455-814E-C116AD7E04B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9C90D55F-0AFB-45E5-8815-A4701774CE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D476B6C1-4A41-48E6-8540-FC48FCD7691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3347F445-D2CA-4FEB-AB8E-7A47AB57CD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12F1B3D8-301E-4A54-9284-EB14E9056B3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CE4B9C67-860A-4569-AC84-3ADE433D1C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1175B763-A6E6-4AD1-9138-9B1164A7A8C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olo 1">
            <a:extLst>
              <a:ext uri="{FF2B5EF4-FFF2-40B4-BE49-F238E27FC236}">
                <a16:creationId xmlns:a16="http://schemas.microsoft.com/office/drawing/2014/main" id="{821FA1B8-1CAD-49E0-BCC1-E1F460B56786}"/>
              </a:ext>
            </a:extLst>
          </p:cNvPr>
          <p:cNvSpPr>
            <a:spLocks noGrp="1"/>
          </p:cNvSpPr>
          <p:nvPr>
            <p:ph type="title"/>
          </p:nvPr>
        </p:nvSpPr>
        <p:spPr>
          <a:xfrm>
            <a:off x="2981589" y="1997101"/>
            <a:ext cx="5754696" cy="1837349"/>
          </a:xfrm>
        </p:spPr>
        <p:txBody>
          <a:bodyPr anchor="ctr">
            <a:normAutofit/>
          </a:bodyPr>
          <a:lstStyle/>
          <a:p>
            <a:pPr algn="ctr"/>
            <a:r>
              <a:rPr lang="it-IT" sz="3600" b="1" dirty="0">
                <a:solidFill>
                  <a:schemeClr val="tx2"/>
                </a:solidFill>
              </a:rPr>
              <a:t>Grazie per l’attenzione</a:t>
            </a:r>
            <a:r>
              <a:rPr lang="it-IT" sz="3600" dirty="0">
                <a:solidFill>
                  <a:schemeClr val="tx2"/>
                </a:solidFill>
              </a:rPr>
              <a:t>.</a:t>
            </a:r>
          </a:p>
        </p:txBody>
      </p:sp>
      <p:sp>
        <p:nvSpPr>
          <p:cNvPr id="3" name="Segnaposto contenuto 2">
            <a:extLst>
              <a:ext uri="{FF2B5EF4-FFF2-40B4-BE49-F238E27FC236}">
                <a16:creationId xmlns:a16="http://schemas.microsoft.com/office/drawing/2014/main" id="{DE8631ED-E4AA-4759-9F1A-674DE7CA5EB3}"/>
              </a:ext>
            </a:extLst>
          </p:cNvPr>
          <p:cNvSpPr>
            <a:spLocks noGrp="1"/>
          </p:cNvSpPr>
          <p:nvPr>
            <p:ph idx="1"/>
          </p:nvPr>
        </p:nvSpPr>
        <p:spPr>
          <a:xfrm>
            <a:off x="3026564" y="3646215"/>
            <a:ext cx="5709721" cy="1700010"/>
          </a:xfrm>
        </p:spPr>
        <p:txBody>
          <a:bodyPr anchor="t">
            <a:normAutofit/>
          </a:bodyPr>
          <a:lstStyle/>
          <a:p>
            <a:pPr marL="0" indent="0" algn="ctr">
              <a:buNone/>
            </a:pPr>
            <a:r>
              <a:rPr lang="it-IT" sz="2400" b="1" dirty="0"/>
              <a:t>Alessandro Verdi</a:t>
            </a:r>
          </a:p>
          <a:p>
            <a:pPr marL="0" indent="0" algn="ctr">
              <a:buNone/>
            </a:pPr>
            <a:r>
              <a:rPr lang="it-IT" sz="2000" dirty="0"/>
              <a:t/>
            </a:r>
            <a:br>
              <a:rPr lang="it-IT" sz="2000" dirty="0"/>
            </a:br>
            <a:r>
              <a:rPr lang="it-IT" sz="1800" dirty="0"/>
              <a:t>Classe 3°B Scuola Secondaria di I grado</a:t>
            </a:r>
            <a:br>
              <a:rPr lang="it-IT" sz="1800" dirty="0"/>
            </a:br>
            <a:r>
              <a:rPr lang="it-IT" sz="1800"/>
              <a:t>Istituto Omnicomprensivo Statale «G. VERGA»</a:t>
            </a:r>
            <a:r>
              <a:rPr lang="it-IT" sz="1800" dirty="0"/>
              <a:t/>
            </a:r>
            <a:br>
              <a:rPr lang="it-IT" sz="1800" dirty="0"/>
            </a:br>
            <a:r>
              <a:rPr lang="it-IT" sz="1800" dirty="0"/>
              <a:t>VIZZINI (CT)</a:t>
            </a:r>
          </a:p>
        </p:txBody>
      </p:sp>
    </p:spTree>
    <p:extLst>
      <p:ext uri="{BB962C8B-B14F-4D97-AF65-F5344CB8AC3E}">
        <p14:creationId xmlns:p14="http://schemas.microsoft.com/office/powerpoint/2010/main" val="32727902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1" presetClass="entr" presetSubtype="1"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heel(1)">
                                      <p:cBhvr>
                                        <p:cTn id="13" dur="2000"/>
                                        <p:tgtEl>
                                          <p:spTgt spid="3">
                                            <p:txEl>
                                              <p:pRg st="0" end="0"/>
                                            </p:txEl>
                                          </p:spTgt>
                                        </p:tgtEl>
                                      </p:cBhvr>
                                    </p:animEffect>
                                  </p:childTnLst>
                                </p:cTn>
                              </p:par>
                            </p:childTnLst>
                          </p:cTn>
                        </p:par>
                        <p:par>
                          <p:cTn id="14" fill="hold">
                            <p:stCondLst>
                              <p:cond delay="2500"/>
                            </p:stCondLst>
                            <p:childTnLst>
                              <p:par>
                                <p:cTn id="15" presetID="21" presetClass="entr" presetSubtype="1"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heel(1)">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BC99CB9-DDAD-44A2-8A1C-E3AF4E72DF5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561AEE4-4E38-4BAC-976D-E0DE523FC5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F0BC676B-D19A-44DB-910A-0C0E6D43397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431" y="3985"/>
            <a:ext cx="9772765" cy="6858000"/>
            <a:chOff x="1303402" y="3985"/>
            <a:chExt cx="9772765" cy="6858000"/>
          </a:xfrm>
        </p:grpSpPr>
        <p:sp>
          <p:nvSpPr>
            <p:cNvPr id="29" name="Freeform: Shape 28">
              <a:extLst>
                <a:ext uri="{FF2B5EF4-FFF2-40B4-BE49-F238E27FC236}">
                  <a16:creationId xmlns:a16="http://schemas.microsoft.com/office/drawing/2014/main" id="{999AA485-A13F-4455-814E-C116AD7E04B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9C90D55F-0AFB-45E5-8815-A4701774CE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D476B6C1-4A41-48E6-8540-FC48FCD7691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3347F445-D2CA-4FEB-AB8E-7A47AB57CD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12F1B3D8-301E-4A54-9284-EB14E9056B3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34" name="Freeform: Shape 33">
              <a:extLst>
                <a:ext uri="{FF2B5EF4-FFF2-40B4-BE49-F238E27FC236}">
                  <a16:creationId xmlns:a16="http://schemas.microsoft.com/office/drawing/2014/main" id="{CE4B9C67-860A-4569-AC84-3ADE433D1C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1175B763-A6E6-4AD1-9138-9B1164A7A8C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olo 1">
            <a:extLst>
              <a:ext uri="{FF2B5EF4-FFF2-40B4-BE49-F238E27FC236}">
                <a16:creationId xmlns:a16="http://schemas.microsoft.com/office/drawing/2014/main" id="{350BFBC6-4E0B-4CA9-94F2-39D53D4356B4}"/>
              </a:ext>
            </a:extLst>
          </p:cNvPr>
          <p:cNvSpPr>
            <a:spLocks noGrp="1"/>
          </p:cNvSpPr>
          <p:nvPr>
            <p:ph type="title"/>
          </p:nvPr>
        </p:nvSpPr>
        <p:spPr>
          <a:xfrm>
            <a:off x="2837542" y="2368550"/>
            <a:ext cx="5709722" cy="1607531"/>
          </a:xfrm>
        </p:spPr>
        <p:txBody>
          <a:bodyPr anchor="ctr">
            <a:normAutofit/>
          </a:bodyPr>
          <a:lstStyle/>
          <a:p>
            <a:pPr algn="ctr"/>
            <a:r>
              <a:rPr lang="it-IT" sz="3600" dirty="0">
                <a:solidFill>
                  <a:schemeClr val="tx2"/>
                </a:solidFill>
              </a:rPr>
              <a:t>Industrializzazione ed inquinamento</a:t>
            </a:r>
          </a:p>
        </p:txBody>
      </p:sp>
      <p:sp>
        <p:nvSpPr>
          <p:cNvPr id="3" name="Segnaposto contenuto 2">
            <a:extLst>
              <a:ext uri="{FF2B5EF4-FFF2-40B4-BE49-F238E27FC236}">
                <a16:creationId xmlns:a16="http://schemas.microsoft.com/office/drawing/2014/main" id="{01D39E28-7D0D-40F6-A9A8-6E65469ADDC1}"/>
              </a:ext>
            </a:extLst>
          </p:cNvPr>
          <p:cNvSpPr>
            <a:spLocks noGrp="1"/>
          </p:cNvSpPr>
          <p:nvPr>
            <p:ph idx="1"/>
          </p:nvPr>
        </p:nvSpPr>
        <p:spPr>
          <a:xfrm>
            <a:off x="2929865" y="3616443"/>
            <a:ext cx="5636556" cy="2397007"/>
          </a:xfrm>
        </p:spPr>
        <p:txBody>
          <a:bodyPr anchor="t">
            <a:normAutofit fontScale="85000" lnSpcReduction="10000"/>
          </a:bodyPr>
          <a:lstStyle/>
          <a:p>
            <a:pPr marL="0" indent="0">
              <a:buNone/>
            </a:pPr>
            <a:r>
              <a:rPr lang="it-IT" sz="2000" dirty="0">
                <a:solidFill>
                  <a:schemeClr val="tx2"/>
                </a:solidFill>
              </a:rPr>
              <a:t>Negli ultimi decenni, a causa della fortissima industrializzazione europea ed americana e a causa dello sviluppo dei cosiddetti ‘paesi emergenti’, come la Cina e l’India, l’inquinamento ambientale è ormai divenuto un problema da contrastare e risolvere. La continua emissione di gas, lo sversamento di sostanze velenose nei fiumi, l’uso di diserbanti, l’incontrollato uso della plastica, solo per citarne alcuni, hanno compromesso irrimediabilmente l’equilibrio naturale del nostro Pianeta.</a:t>
            </a:r>
            <a:br>
              <a:rPr lang="it-IT" sz="2000" dirty="0">
                <a:solidFill>
                  <a:schemeClr val="tx2"/>
                </a:solidFill>
              </a:rPr>
            </a:br>
            <a:r>
              <a:rPr lang="it-IT" sz="2000" dirty="0">
                <a:solidFill>
                  <a:schemeClr val="tx2"/>
                </a:solidFill>
              </a:rPr>
              <a:t>Cercheremo quindi di analizzare quali sono i danni che l’inquinamento sta causando.</a:t>
            </a:r>
          </a:p>
        </p:txBody>
      </p:sp>
      <p:pic>
        <p:nvPicPr>
          <p:cNvPr id="5" name="Immagine 4">
            <a:extLst>
              <a:ext uri="{FF2B5EF4-FFF2-40B4-BE49-F238E27FC236}">
                <a16:creationId xmlns:a16="http://schemas.microsoft.com/office/drawing/2014/main" id="{8379D0AA-17C2-41D6-9B91-AACC04771BA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a:stretch/>
        </p:blipFill>
        <p:spPr>
          <a:xfrm>
            <a:off x="4173137" y="573725"/>
            <a:ext cx="3159672" cy="210502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962001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par>
                          <p:cTn id="17" fill="hold">
                            <p:stCondLst>
                              <p:cond delay="1500"/>
                            </p:stCondLst>
                            <p:childTnLst>
                              <p:par>
                                <p:cTn id="18" presetID="21" presetClass="entr" presetSubtype="1"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heel(1)">
                                      <p:cBhvr>
                                        <p:cTn id="20"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BC99CB9-DDAD-44A2-8A1C-E3AF4E72DF5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561AEE4-4E38-4BAC-976D-E0DE523FC5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F0BC676B-D19A-44DB-910A-0C0E6D43397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431" y="3985"/>
            <a:ext cx="9772765" cy="6858000"/>
            <a:chOff x="1303402" y="3985"/>
            <a:chExt cx="9772765" cy="6858000"/>
          </a:xfrm>
        </p:grpSpPr>
        <p:sp>
          <p:nvSpPr>
            <p:cNvPr id="29" name="Freeform: Shape 28">
              <a:extLst>
                <a:ext uri="{FF2B5EF4-FFF2-40B4-BE49-F238E27FC236}">
                  <a16:creationId xmlns:a16="http://schemas.microsoft.com/office/drawing/2014/main" id="{999AA485-A13F-4455-814E-C116AD7E04B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9C90D55F-0AFB-45E5-8815-A4701774CE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D476B6C1-4A41-48E6-8540-FC48FCD7691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3347F445-D2CA-4FEB-AB8E-7A47AB57CD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12F1B3D8-301E-4A54-9284-EB14E9056B3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34" name="Freeform: Shape 33">
              <a:extLst>
                <a:ext uri="{FF2B5EF4-FFF2-40B4-BE49-F238E27FC236}">
                  <a16:creationId xmlns:a16="http://schemas.microsoft.com/office/drawing/2014/main" id="{CE4B9C67-860A-4569-AC84-3ADE433D1C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1175B763-A6E6-4AD1-9138-9B1164A7A8C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olo 1">
            <a:extLst>
              <a:ext uri="{FF2B5EF4-FFF2-40B4-BE49-F238E27FC236}">
                <a16:creationId xmlns:a16="http://schemas.microsoft.com/office/drawing/2014/main" id="{350BFBC6-4E0B-4CA9-94F2-39D53D4356B4}"/>
              </a:ext>
            </a:extLst>
          </p:cNvPr>
          <p:cNvSpPr>
            <a:spLocks noGrp="1"/>
          </p:cNvSpPr>
          <p:nvPr>
            <p:ph type="title"/>
          </p:nvPr>
        </p:nvSpPr>
        <p:spPr>
          <a:xfrm>
            <a:off x="2837542" y="2368550"/>
            <a:ext cx="5709722" cy="1607531"/>
          </a:xfrm>
        </p:spPr>
        <p:txBody>
          <a:bodyPr anchor="ctr">
            <a:normAutofit/>
          </a:bodyPr>
          <a:lstStyle/>
          <a:p>
            <a:pPr algn="ctr"/>
            <a:r>
              <a:rPr lang="it-IT" sz="3600" dirty="0">
                <a:solidFill>
                  <a:schemeClr val="tx2"/>
                </a:solidFill>
              </a:rPr>
              <a:t>Le diverse forme di inquinamento</a:t>
            </a:r>
          </a:p>
        </p:txBody>
      </p:sp>
      <p:sp>
        <p:nvSpPr>
          <p:cNvPr id="3" name="Segnaposto contenuto 2">
            <a:extLst>
              <a:ext uri="{FF2B5EF4-FFF2-40B4-BE49-F238E27FC236}">
                <a16:creationId xmlns:a16="http://schemas.microsoft.com/office/drawing/2014/main" id="{01D39E28-7D0D-40F6-A9A8-6E65469ADDC1}"/>
              </a:ext>
            </a:extLst>
          </p:cNvPr>
          <p:cNvSpPr>
            <a:spLocks noGrp="1"/>
          </p:cNvSpPr>
          <p:nvPr>
            <p:ph idx="1"/>
          </p:nvPr>
        </p:nvSpPr>
        <p:spPr>
          <a:xfrm>
            <a:off x="2929865" y="3616443"/>
            <a:ext cx="5636556" cy="2397007"/>
          </a:xfrm>
        </p:spPr>
        <p:txBody>
          <a:bodyPr anchor="t">
            <a:normAutofit fontScale="92500" lnSpcReduction="20000"/>
          </a:bodyPr>
          <a:lstStyle/>
          <a:p>
            <a:pPr marL="0" indent="0">
              <a:buNone/>
            </a:pPr>
            <a:r>
              <a:rPr lang="it-IT" sz="2000" dirty="0">
                <a:solidFill>
                  <a:schemeClr val="tx2"/>
                </a:solidFill>
              </a:rPr>
              <a:t>Le più note forme di inquinamento sono quelle dell’</a:t>
            </a:r>
            <a:r>
              <a:rPr lang="it-IT" sz="2000" b="1" i="1" dirty="0">
                <a:solidFill>
                  <a:schemeClr val="tx2"/>
                </a:solidFill>
              </a:rPr>
              <a:t>atmosfera</a:t>
            </a:r>
            <a:r>
              <a:rPr lang="it-IT" sz="2000" dirty="0">
                <a:solidFill>
                  <a:schemeClr val="tx2"/>
                </a:solidFill>
              </a:rPr>
              <a:t>, dei </a:t>
            </a:r>
            <a:r>
              <a:rPr lang="it-IT" sz="2000" b="1" i="1" dirty="0">
                <a:solidFill>
                  <a:schemeClr val="tx2"/>
                </a:solidFill>
              </a:rPr>
              <a:t>fiumi</a:t>
            </a:r>
            <a:r>
              <a:rPr lang="it-IT" sz="2000" dirty="0">
                <a:solidFill>
                  <a:schemeClr val="tx2"/>
                </a:solidFill>
              </a:rPr>
              <a:t>, dei </a:t>
            </a:r>
            <a:r>
              <a:rPr lang="it-IT" sz="2000" b="1" i="1" dirty="0">
                <a:solidFill>
                  <a:schemeClr val="tx2"/>
                </a:solidFill>
              </a:rPr>
              <a:t>mari</a:t>
            </a:r>
            <a:r>
              <a:rPr lang="it-IT" sz="2000" dirty="0">
                <a:solidFill>
                  <a:schemeClr val="tx2"/>
                </a:solidFill>
              </a:rPr>
              <a:t> e del </a:t>
            </a:r>
            <a:r>
              <a:rPr lang="it-IT" sz="2000" b="1" i="1" dirty="0">
                <a:solidFill>
                  <a:schemeClr val="tx2"/>
                </a:solidFill>
              </a:rPr>
              <a:t>suolo</a:t>
            </a:r>
            <a:r>
              <a:rPr lang="it-IT" sz="2000" dirty="0">
                <a:solidFill>
                  <a:schemeClr val="tx2"/>
                </a:solidFill>
              </a:rPr>
              <a:t>.</a:t>
            </a:r>
            <a:br>
              <a:rPr lang="it-IT" sz="2000" dirty="0">
                <a:solidFill>
                  <a:schemeClr val="tx2"/>
                </a:solidFill>
              </a:rPr>
            </a:br>
            <a:r>
              <a:rPr lang="it-IT" sz="2000" dirty="0">
                <a:solidFill>
                  <a:schemeClr val="tx2"/>
                </a:solidFill>
              </a:rPr>
              <a:t>Di queste ne parleremo di seguito, ma è doveroso ricordare anche altre forme di inquinamento, quali quello </a:t>
            </a:r>
            <a:r>
              <a:rPr lang="it-IT" sz="2000" b="1" i="1" dirty="0">
                <a:solidFill>
                  <a:schemeClr val="tx2"/>
                </a:solidFill>
              </a:rPr>
              <a:t>luminoso</a:t>
            </a:r>
            <a:r>
              <a:rPr lang="it-IT" sz="2000" dirty="0">
                <a:solidFill>
                  <a:schemeClr val="tx2"/>
                </a:solidFill>
              </a:rPr>
              <a:t> (forti luci notturne sempre accese), quello </a:t>
            </a:r>
            <a:r>
              <a:rPr lang="it-IT" sz="2000" b="1" i="1" dirty="0">
                <a:solidFill>
                  <a:schemeClr val="tx2"/>
                </a:solidFill>
              </a:rPr>
              <a:t>acustico</a:t>
            </a:r>
            <a:r>
              <a:rPr lang="it-IT" sz="2000" dirty="0">
                <a:solidFill>
                  <a:schemeClr val="tx2"/>
                </a:solidFill>
              </a:rPr>
              <a:t> (rumori e suoni continui, dovuti alle attività dell’uomo) e quello </a:t>
            </a:r>
            <a:r>
              <a:rPr lang="it-IT" sz="2000" b="1" i="1" dirty="0">
                <a:solidFill>
                  <a:schemeClr val="tx2"/>
                </a:solidFill>
              </a:rPr>
              <a:t>elettromagnetico</a:t>
            </a:r>
            <a:r>
              <a:rPr lang="it-IT" sz="2000" dirty="0">
                <a:solidFill>
                  <a:schemeClr val="tx2"/>
                </a:solidFill>
              </a:rPr>
              <a:t> (onde elettriche e magnetiche dovute a telefoni cellulari, satelliti, centrali elettriche e linee ad alta tensione), altrettanto dannose.</a:t>
            </a:r>
          </a:p>
        </p:txBody>
      </p:sp>
      <p:pic>
        <p:nvPicPr>
          <p:cNvPr id="5" name="Immagine 4">
            <a:extLst>
              <a:ext uri="{FF2B5EF4-FFF2-40B4-BE49-F238E27FC236}">
                <a16:creationId xmlns:a16="http://schemas.microsoft.com/office/drawing/2014/main" id="{8379D0AA-17C2-41D6-9B91-AACC04771BAE}"/>
              </a:ext>
            </a:extLst>
          </p:cNvPr>
          <p:cNvPicPr>
            <a:picLocks noChangeAspect="1"/>
          </p:cNvPicPr>
          <p:nvPr/>
        </p:nvPicPr>
        <p:blipFill>
          <a:blip r:embed="rId2"/>
          <a:stretch>
            <a:fillRect/>
          </a:stretch>
        </p:blipFill>
        <p:spPr>
          <a:xfrm>
            <a:off x="4081336" y="573725"/>
            <a:ext cx="3343275" cy="210502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023308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par>
                          <p:cTn id="17" fill="hold">
                            <p:stCondLst>
                              <p:cond delay="1500"/>
                            </p:stCondLst>
                            <p:childTnLst>
                              <p:par>
                                <p:cTn id="18" presetID="21" presetClass="entr" presetSubtype="1"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heel(1)">
                                      <p:cBhvr>
                                        <p:cTn id="20"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9">
            <a:extLst>
              <a:ext uri="{FF2B5EF4-FFF2-40B4-BE49-F238E27FC236}">
                <a16:creationId xmlns:a16="http://schemas.microsoft.com/office/drawing/2014/main" id="{1561AEE4-4E38-4BAC-976D-E0DE523FC5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11">
            <a:extLst>
              <a:ext uri="{FF2B5EF4-FFF2-40B4-BE49-F238E27FC236}">
                <a16:creationId xmlns:a16="http://schemas.microsoft.com/office/drawing/2014/main" id="{F0BC676B-D19A-44DB-910A-0C0E6D43397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431" y="3985"/>
            <a:ext cx="9772765" cy="6858000"/>
            <a:chOff x="1303402" y="3985"/>
            <a:chExt cx="9772765" cy="6858000"/>
          </a:xfrm>
        </p:grpSpPr>
        <p:sp>
          <p:nvSpPr>
            <p:cNvPr id="27" name="Freeform: Shape 12">
              <a:extLst>
                <a:ext uri="{FF2B5EF4-FFF2-40B4-BE49-F238E27FC236}">
                  <a16:creationId xmlns:a16="http://schemas.microsoft.com/office/drawing/2014/main" id="{999AA485-A13F-4455-814E-C116AD7E04B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13">
              <a:extLst>
                <a:ext uri="{FF2B5EF4-FFF2-40B4-BE49-F238E27FC236}">
                  <a16:creationId xmlns:a16="http://schemas.microsoft.com/office/drawing/2014/main" id="{9C90D55F-0AFB-45E5-8815-A4701774CE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Shape 14">
              <a:extLst>
                <a:ext uri="{FF2B5EF4-FFF2-40B4-BE49-F238E27FC236}">
                  <a16:creationId xmlns:a16="http://schemas.microsoft.com/office/drawing/2014/main" id="{D476B6C1-4A41-48E6-8540-FC48FCD7691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15">
              <a:extLst>
                <a:ext uri="{FF2B5EF4-FFF2-40B4-BE49-F238E27FC236}">
                  <a16:creationId xmlns:a16="http://schemas.microsoft.com/office/drawing/2014/main" id="{3347F445-D2CA-4FEB-AB8E-7A47AB57CD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12F1B3D8-301E-4A54-9284-EB14E9056B3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31" name="Freeform: Shape 17">
              <a:extLst>
                <a:ext uri="{FF2B5EF4-FFF2-40B4-BE49-F238E27FC236}">
                  <a16:creationId xmlns:a16="http://schemas.microsoft.com/office/drawing/2014/main" id="{CE4B9C67-860A-4569-AC84-3ADE433D1C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18">
              <a:extLst>
                <a:ext uri="{FF2B5EF4-FFF2-40B4-BE49-F238E27FC236}">
                  <a16:creationId xmlns:a16="http://schemas.microsoft.com/office/drawing/2014/main" id="{1175B763-A6E6-4AD1-9138-9B1164A7A8C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olo 1">
            <a:extLst>
              <a:ext uri="{FF2B5EF4-FFF2-40B4-BE49-F238E27FC236}">
                <a16:creationId xmlns:a16="http://schemas.microsoft.com/office/drawing/2014/main" id="{AAFC5DC1-D41C-4103-82B9-CB686F889C8E}"/>
              </a:ext>
            </a:extLst>
          </p:cNvPr>
          <p:cNvSpPr>
            <a:spLocks noGrp="1"/>
          </p:cNvSpPr>
          <p:nvPr>
            <p:ph type="title"/>
          </p:nvPr>
        </p:nvSpPr>
        <p:spPr>
          <a:xfrm>
            <a:off x="3026346" y="2094982"/>
            <a:ext cx="5754696" cy="1837349"/>
          </a:xfrm>
        </p:spPr>
        <p:txBody>
          <a:bodyPr anchor="ctr">
            <a:normAutofit/>
          </a:bodyPr>
          <a:lstStyle/>
          <a:p>
            <a:pPr algn="ctr"/>
            <a:r>
              <a:rPr lang="it-IT" sz="3600" dirty="0">
                <a:solidFill>
                  <a:schemeClr val="tx2"/>
                </a:solidFill>
              </a:rPr>
              <a:t>Inquinamento atmosferico</a:t>
            </a:r>
          </a:p>
        </p:txBody>
      </p:sp>
      <p:sp>
        <p:nvSpPr>
          <p:cNvPr id="3" name="Segnaposto contenuto 2">
            <a:extLst>
              <a:ext uri="{FF2B5EF4-FFF2-40B4-BE49-F238E27FC236}">
                <a16:creationId xmlns:a16="http://schemas.microsoft.com/office/drawing/2014/main" id="{273EBF84-2672-409E-AB4D-91613E823FCA}"/>
              </a:ext>
            </a:extLst>
          </p:cNvPr>
          <p:cNvSpPr>
            <a:spLocks noGrp="1"/>
          </p:cNvSpPr>
          <p:nvPr>
            <p:ph idx="1"/>
          </p:nvPr>
        </p:nvSpPr>
        <p:spPr>
          <a:xfrm>
            <a:off x="3048834" y="3359675"/>
            <a:ext cx="5709721" cy="2430864"/>
          </a:xfrm>
        </p:spPr>
        <p:txBody>
          <a:bodyPr anchor="t">
            <a:normAutofit fontScale="70000" lnSpcReduction="20000"/>
          </a:bodyPr>
          <a:lstStyle/>
          <a:p>
            <a:pPr marL="0" indent="0">
              <a:buNone/>
            </a:pPr>
            <a:r>
              <a:rPr lang="it-IT" sz="2000" dirty="0">
                <a:solidFill>
                  <a:schemeClr val="tx2"/>
                </a:solidFill>
              </a:rPr>
              <a:t>L’inquinamento atmosferico (presenza di gas nocivi nell’aria, quali: CO</a:t>
            </a:r>
            <a:r>
              <a:rPr lang="it-IT" sz="2000" baseline="-25000" dirty="0">
                <a:solidFill>
                  <a:schemeClr val="tx2"/>
                </a:solidFill>
              </a:rPr>
              <a:t>2</a:t>
            </a:r>
            <a:r>
              <a:rPr lang="it-IT" sz="2000" dirty="0">
                <a:solidFill>
                  <a:schemeClr val="tx2"/>
                </a:solidFill>
              </a:rPr>
              <a:t>, CFC e propellenti spray, aerosol, ecc.), può influenzare negativamente l’equilibrio dell’atmosfera del nostro pianeta, con conseguenze quali:</a:t>
            </a:r>
          </a:p>
          <a:p>
            <a:r>
              <a:rPr lang="it-IT" sz="2000" dirty="0">
                <a:solidFill>
                  <a:schemeClr val="tx2"/>
                </a:solidFill>
              </a:rPr>
              <a:t>l’aumento del riscaldamento globale;</a:t>
            </a:r>
          </a:p>
          <a:p>
            <a:r>
              <a:rPr lang="it-IT" sz="2000" dirty="0">
                <a:solidFill>
                  <a:schemeClr val="tx2"/>
                </a:solidFill>
              </a:rPr>
              <a:t>l’apertura del buco dell’ozono;</a:t>
            </a:r>
          </a:p>
          <a:p>
            <a:r>
              <a:rPr lang="it-IT" sz="2000" dirty="0">
                <a:solidFill>
                  <a:schemeClr val="tx2"/>
                </a:solidFill>
              </a:rPr>
              <a:t>lo smog;</a:t>
            </a:r>
          </a:p>
          <a:p>
            <a:r>
              <a:rPr lang="it-IT" sz="2000" dirty="0">
                <a:solidFill>
                  <a:schemeClr val="tx2"/>
                </a:solidFill>
              </a:rPr>
              <a:t>la produzione di piogge acide;</a:t>
            </a:r>
          </a:p>
          <a:p>
            <a:r>
              <a:rPr lang="it-IT" sz="2000" dirty="0">
                <a:solidFill>
                  <a:schemeClr val="tx2"/>
                </a:solidFill>
              </a:rPr>
              <a:t>danni alla salute di tutti gli esseri viventi e delle colture;</a:t>
            </a:r>
          </a:p>
          <a:p>
            <a:r>
              <a:rPr lang="it-IT" sz="2000" dirty="0">
                <a:solidFill>
                  <a:schemeClr val="tx2"/>
                </a:solidFill>
              </a:rPr>
              <a:t>alterazione degli ecosistemi marini. </a:t>
            </a:r>
          </a:p>
        </p:txBody>
      </p:sp>
      <p:pic>
        <p:nvPicPr>
          <p:cNvPr id="5" name="Immagine 4">
            <a:extLst>
              <a:ext uri="{FF2B5EF4-FFF2-40B4-BE49-F238E27FC236}">
                <a16:creationId xmlns:a16="http://schemas.microsoft.com/office/drawing/2014/main" id="{0E669B45-A936-47A1-9DD8-A5FEED780F2A}"/>
              </a:ext>
            </a:extLst>
          </p:cNvPr>
          <p:cNvPicPr>
            <a:picLocks noChangeAspect="1"/>
          </p:cNvPicPr>
          <p:nvPr/>
        </p:nvPicPr>
        <p:blipFill>
          <a:blip r:embed="rId2"/>
          <a:stretch>
            <a:fillRect/>
          </a:stretch>
        </p:blipFill>
        <p:spPr>
          <a:xfrm>
            <a:off x="4193956" y="620399"/>
            <a:ext cx="3419475" cy="200025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99067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par>
                          <p:cTn id="17" fill="hold">
                            <p:stCondLst>
                              <p:cond delay="1500"/>
                            </p:stCondLst>
                            <p:childTnLst>
                              <p:par>
                                <p:cTn id="18" presetID="21" presetClass="entr" presetSubtype="1"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heel(1)">
                                      <p:cBhvr>
                                        <p:cTn id="20" dur="2000"/>
                                        <p:tgtEl>
                                          <p:spTgt spid="3">
                                            <p:txEl>
                                              <p:pRg st="0" end="0"/>
                                            </p:txEl>
                                          </p:spTgt>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heel(1)">
                                      <p:cBhvr>
                                        <p:cTn id="23" dur="2000"/>
                                        <p:tgtEl>
                                          <p:spTgt spid="3">
                                            <p:txEl>
                                              <p:pRg st="1" end="1"/>
                                            </p:txEl>
                                          </p:spTgt>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wheel(1)">
                                      <p:cBhvr>
                                        <p:cTn id="26" dur="2000"/>
                                        <p:tgtEl>
                                          <p:spTgt spid="3">
                                            <p:txEl>
                                              <p:pRg st="2" end="2"/>
                                            </p:txEl>
                                          </p:spTgt>
                                        </p:tgtEl>
                                      </p:cBhvr>
                                    </p:animEffect>
                                  </p:childTnLst>
                                </p:cTn>
                              </p:par>
                              <p:par>
                                <p:cTn id="27" presetID="21" presetClass="entr" presetSubtype="1"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wheel(1)">
                                      <p:cBhvr>
                                        <p:cTn id="29" dur="2000"/>
                                        <p:tgtEl>
                                          <p:spTgt spid="3">
                                            <p:txEl>
                                              <p:pRg st="3" end="3"/>
                                            </p:txEl>
                                          </p:spTgt>
                                        </p:tgtEl>
                                      </p:cBhvr>
                                    </p:animEffect>
                                  </p:childTnLst>
                                </p:cTn>
                              </p:par>
                              <p:par>
                                <p:cTn id="30" presetID="21" presetClass="entr" presetSubtype="1" fill="hold" grpId="0"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heel(1)">
                                      <p:cBhvr>
                                        <p:cTn id="32" dur="2000"/>
                                        <p:tgtEl>
                                          <p:spTgt spid="3">
                                            <p:txEl>
                                              <p:pRg st="4" end="4"/>
                                            </p:txEl>
                                          </p:spTgt>
                                        </p:tgtEl>
                                      </p:cBhvr>
                                    </p:animEffect>
                                  </p:childTnLst>
                                </p:cTn>
                              </p:par>
                              <p:par>
                                <p:cTn id="33" presetID="21" presetClass="entr" presetSubtype="1" fill="hold" grpId="0"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wheel(1)">
                                      <p:cBhvr>
                                        <p:cTn id="35" dur="2000"/>
                                        <p:tgtEl>
                                          <p:spTgt spid="3">
                                            <p:txEl>
                                              <p:pRg st="5" end="5"/>
                                            </p:txEl>
                                          </p:spTgt>
                                        </p:tgtEl>
                                      </p:cBhvr>
                                    </p:animEffect>
                                  </p:childTnLst>
                                </p:cTn>
                              </p:par>
                              <p:par>
                                <p:cTn id="36" presetID="21" presetClass="entr" presetSubtype="1" fill="hold" grpId="0" nodeType="with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wheel(1)">
                                      <p:cBhvr>
                                        <p:cTn id="38"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561AEE4-4E38-4BAC-976D-E0DE523FC5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F0BC676B-D19A-44DB-910A-0C0E6D43397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431" y="3985"/>
            <a:ext cx="9772765" cy="6858000"/>
            <a:chOff x="1303402" y="3985"/>
            <a:chExt cx="9772765" cy="6858000"/>
          </a:xfrm>
        </p:grpSpPr>
        <p:sp>
          <p:nvSpPr>
            <p:cNvPr id="13" name="Freeform: Shape 12">
              <a:extLst>
                <a:ext uri="{FF2B5EF4-FFF2-40B4-BE49-F238E27FC236}">
                  <a16:creationId xmlns:a16="http://schemas.microsoft.com/office/drawing/2014/main" id="{999AA485-A13F-4455-814E-C116AD7E04B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9C90D55F-0AFB-45E5-8815-A4701774CE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D476B6C1-4A41-48E6-8540-FC48FCD7691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3347F445-D2CA-4FEB-AB8E-7A47AB57CD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12F1B3D8-301E-4A54-9284-EB14E9056B3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CE4B9C67-860A-4569-AC84-3ADE433D1C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1175B763-A6E6-4AD1-9138-9B1164A7A8C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olo 1">
            <a:extLst>
              <a:ext uri="{FF2B5EF4-FFF2-40B4-BE49-F238E27FC236}">
                <a16:creationId xmlns:a16="http://schemas.microsoft.com/office/drawing/2014/main" id="{9FBD4C75-105F-4FFF-9280-EDEE40698CCF}"/>
              </a:ext>
            </a:extLst>
          </p:cNvPr>
          <p:cNvSpPr>
            <a:spLocks noGrp="1"/>
          </p:cNvSpPr>
          <p:nvPr>
            <p:ph type="title"/>
          </p:nvPr>
        </p:nvSpPr>
        <p:spPr>
          <a:xfrm>
            <a:off x="3010978" y="2261748"/>
            <a:ext cx="5754696" cy="1837349"/>
          </a:xfrm>
        </p:spPr>
        <p:txBody>
          <a:bodyPr anchor="ctr">
            <a:normAutofit/>
          </a:bodyPr>
          <a:lstStyle/>
          <a:p>
            <a:pPr algn="ctr"/>
            <a:r>
              <a:rPr lang="it-IT" sz="2400" dirty="0">
                <a:solidFill>
                  <a:schemeClr val="tx2"/>
                </a:solidFill>
              </a:rPr>
              <a:t>Inquinamento atmosferico: conseguenze</a:t>
            </a:r>
          </a:p>
        </p:txBody>
      </p:sp>
      <p:sp>
        <p:nvSpPr>
          <p:cNvPr id="3" name="Segnaposto contenuto 2">
            <a:extLst>
              <a:ext uri="{FF2B5EF4-FFF2-40B4-BE49-F238E27FC236}">
                <a16:creationId xmlns:a16="http://schemas.microsoft.com/office/drawing/2014/main" id="{E8FF9AC3-FC2E-4866-B423-C5F0DD6CE8A7}"/>
              </a:ext>
            </a:extLst>
          </p:cNvPr>
          <p:cNvSpPr>
            <a:spLocks noGrp="1"/>
          </p:cNvSpPr>
          <p:nvPr>
            <p:ph idx="1"/>
          </p:nvPr>
        </p:nvSpPr>
        <p:spPr>
          <a:xfrm>
            <a:off x="3033466" y="3489876"/>
            <a:ext cx="5709721" cy="2430864"/>
          </a:xfrm>
        </p:spPr>
        <p:txBody>
          <a:bodyPr anchor="t">
            <a:normAutofit fontScale="92500" lnSpcReduction="10000"/>
          </a:bodyPr>
          <a:lstStyle/>
          <a:p>
            <a:pPr marL="0" indent="0">
              <a:buNone/>
            </a:pPr>
            <a:r>
              <a:rPr lang="it-IT" sz="2000" b="1" u="sng" dirty="0">
                <a:solidFill>
                  <a:schemeClr val="tx2"/>
                </a:solidFill>
              </a:rPr>
              <a:t>Riscaldamento globale</a:t>
            </a:r>
            <a:r>
              <a:rPr lang="it-IT" sz="2000" b="1" dirty="0">
                <a:solidFill>
                  <a:schemeClr val="tx2"/>
                </a:solidFill>
              </a:rPr>
              <a:t>: </a:t>
            </a:r>
            <a:r>
              <a:rPr lang="it-IT" sz="2000" dirty="0">
                <a:solidFill>
                  <a:schemeClr val="tx2"/>
                </a:solidFill>
              </a:rPr>
              <a:t>l’aumento delle temperature sempre crescente nei diversi continenti, causato dalle crescenti emissioni di CO</a:t>
            </a:r>
            <a:r>
              <a:rPr lang="it-IT" sz="2000" baseline="-25000" dirty="0">
                <a:solidFill>
                  <a:schemeClr val="tx2"/>
                </a:solidFill>
              </a:rPr>
              <a:t>2</a:t>
            </a:r>
            <a:r>
              <a:rPr lang="it-IT" sz="2000" dirty="0">
                <a:solidFill>
                  <a:schemeClr val="tx2"/>
                </a:solidFill>
              </a:rPr>
              <a:t> (effetto serra), sta comportando effetti gravi quali lo scioglimento dei ghiacciai delle calotte polari, l’aumento di fenomeni meteo estremi, l’innalzamento dei mari e lo spostamento (o la perdita) dell’habitat di molte specie animali. Sono già presenti tutti i segnali di un prossimo disastro ambientale, se non vi sarà una forte inversione di tendenza dei nostri comportamenti.</a:t>
            </a:r>
          </a:p>
        </p:txBody>
      </p:sp>
      <p:pic>
        <p:nvPicPr>
          <p:cNvPr id="5" name="Immagine 4">
            <a:extLst>
              <a:ext uri="{FF2B5EF4-FFF2-40B4-BE49-F238E27FC236}">
                <a16:creationId xmlns:a16="http://schemas.microsoft.com/office/drawing/2014/main" id="{3EE21797-98C5-46D9-86A7-EB7E0A740D21}"/>
              </a:ext>
            </a:extLst>
          </p:cNvPr>
          <p:cNvPicPr>
            <a:picLocks noChangeAspect="1"/>
          </p:cNvPicPr>
          <p:nvPr/>
        </p:nvPicPr>
        <p:blipFill>
          <a:blip r:embed="rId2"/>
          <a:stretch>
            <a:fillRect/>
          </a:stretch>
        </p:blipFill>
        <p:spPr>
          <a:xfrm>
            <a:off x="4241582" y="785529"/>
            <a:ext cx="3324225" cy="20193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832569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par>
                          <p:cTn id="17" fill="hold">
                            <p:stCondLst>
                              <p:cond delay="1500"/>
                            </p:stCondLst>
                            <p:childTnLst>
                              <p:par>
                                <p:cTn id="18" presetID="21" presetClass="entr" presetSubtype="1"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heel(1)">
                                      <p:cBhvr>
                                        <p:cTn id="20"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561AEE4-4E38-4BAC-976D-E0DE523FC5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F0BC676B-D19A-44DB-910A-0C0E6D43397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431" y="3985"/>
            <a:ext cx="9772765" cy="6858000"/>
            <a:chOff x="1303402" y="3985"/>
            <a:chExt cx="9772765" cy="6858000"/>
          </a:xfrm>
        </p:grpSpPr>
        <p:sp>
          <p:nvSpPr>
            <p:cNvPr id="13" name="Freeform: Shape 12">
              <a:extLst>
                <a:ext uri="{FF2B5EF4-FFF2-40B4-BE49-F238E27FC236}">
                  <a16:creationId xmlns:a16="http://schemas.microsoft.com/office/drawing/2014/main" id="{999AA485-A13F-4455-814E-C116AD7E04B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9C90D55F-0AFB-45E5-8815-A4701774CE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D476B6C1-4A41-48E6-8540-FC48FCD7691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3347F445-D2CA-4FEB-AB8E-7A47AB57CD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12F1B3D8-301E-4A54-9284-EB14E9056B3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CE4B9C67-860A-4569-AC84-3ADE433D1C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1175B763-A6E6-4AD1-9138-9B1164A7A8C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olo 1">
            <a:extLst>
              <a:ext uri="{FF2B5EF4-FFF2-40B4-BE49-F238E27FC236}">
                <a16:creationId xmlns:a16="http://schemas.microsoft.com/office/drawing/2014/main" id="{821FA1B8-1CAD-49E0-BCC1-E1F460B56786}"/>
              </a:ext>
            </a:extLst>
          </p:cNvPr>
          <p:cNvSpPr>
            <a:spLocks noGrp="1"/>
          </p:cNvSpPr>
          <p:nvPr>
            <p:ph type="title"/>
          </p:nvPr>
        </p:nvSpPr>
        <p:spPr>
          <a:xfrm>
            <a:off x="3060740" y="1944960"/>
            <a:ext cx="5754696" cy="1837349"/>
          </a:xfrm>
        </p:spPr>
        <p:txBody>
          <a:bodyPr anchor="ctr">
            <a:normAutofit/>
          </a:bodyPr>
          <a:lstStyle/>
          <a:p>
            <a:pPr algn="ctr"/>
            <a:r>
              <a:rPr lang="it-IT" sz="2400" dirty="0">
                <a:solidFill>
                  <a:schemeClr val="tx2"/>
                </a:solidFill>
              </a:rPr>
              <a:t>Inquinamento atmosferico: conseguenze</a:t>
            </a:r>
          </a:p>
        </p:txBody>
      </p:sp>
      <p:sp>
        <p:nvSpPr>
          <p:cNvPr id="3" name="Segnaposto contenuto 2">
            <a:extLst>
              <a:ext uri="{FF2B5EF4-FFF2-40B4-BE49-F238E27FC236}">
                <a16:creationId xmlns:a16="http://schemas.microsoft.com/office/drawing/2014/main" id="{DE8631ED-E4AA-4759-9F1A-674DE7CA5EB3}"/>
              </a:ext>
            </a:extLst>
          </p:cNvPr>
          <p:cNvSpPr>
            <a:spLocks noGrp="1"/>
          </p:cNvSpPr>
          <p:nvPr>
            <p:ph idx="1"/>
          </p:nvPr>
        </p:nvSpPr>
        <p:spPr>
          <a:xfrm>
            <a:off x="3025107" y="3121594"/>
            <a:ext cx="5709721" cy="2430864"/>
          </a:xfrm>
        </p:spPr>
        <p:txBody>
          <a:bodyPr anchor="t">
            <a:normAutofit lnSpcReduction="10000"/>
          </a:bodyPr>
          <a:lstStyle/>
          <a:p>
            <a:pPr marL="0" indent="0">
              <a:buNone/>
            </a:pPr>
            <a:r>
              <a:rPr lang="it-IT" sz="2000" b="1" u="sng" dirty="0">
                <a:solidFill>
                  <a:schemeClr val="tx2"/>
                </a:solidFill>
              </a:rPr>
              <a:t>Buco dell’ozono</a:t>
            </a:r>
            <a:r>
              <a:rPr lang="it-IT" sz="2000" b="1" dirty="0">
                <a:solidFill>
                  <a:schemeClr val="tx2"/>
                </a:solidFill>
              </a:rPr>
              <a:t>: </a:t>
            </a:r>
            <a:r>
              <a:rPr lang="it-IT" sz="2000" dirty="0">
                <a:solidFill>
                  <a:schemeClr val="tx2"/>
                </a:solidFill>
              </a:rPr>
              <a:t>nella stratosfera (uno degli strati più alti dell’atmosfera terrestre), è presente una strato di ozono che filtra i raggi ultravioletti provenienti dal Sole. La presenza di gas CFC (clorofluorocarburi), utilizzati negli spray, nei gas refrigeranti (per i frigoriferi, condizionatori, ecc.) danneggia questo strato di ozono, provocando l’aumento del passaggio dei raggi UV, che a loro volta causano danni alla pelle, agli occhi e alle colture.</a:t>
            </a:r>
          </a:p>
        </p:txBody>
      </p:sp>
      <p:pic>
        <p:nvPicPr>
          <p:cNvPr id="5" name="Immagine 4">
            <a:extLst>
              <a:ext uri="{FF2B5EF4-FFF2-40B4-BE49-F238E27FC236}">
                <a16:creationId xmlns:a16="http://schemas.microsoft.com/office/drawing/2014/main" id="{18110A00-9525-4931-B79C-ABD8B62BD563}"/>
              </a:ext>
            </a:extLst>
          </p:cNvPr>
          <p:cNvPicPr>
            <a:picLocks noChangeAspect="1"/>
          </p:cNvPicPr>
          <p:nvPr/>
        </p:nvPicPr>
        <p:blipFill>
          <a:blip r:embed="rId2"/>
          <a:stretch>
            <a:fillRect/>
          </a:stretch>
        </p:blipFill>
        <p:spPr>
          <a:xfrm>
            <a:off x="4226341" y="599442"/>
            <a:ext cx="3271739" cy="186831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859569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par>
                          <p:cTn id="17" fill="hold">
                            <p:stCondLst>
                              <p:cond delay="1500"/>
                            </p:stCondLst>
                            <p:childTnLst>
                              <p:par>
                                <p:cTn id="18" presetID="21" presetClass="entr" presetSubtype="1"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heel(1)">
                                      <p:cBhvr>
                                        <p:cTn id="20"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561AEE4-4E38-4BAC-976D-E0DE523FC5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F0BC676B-D19A-44DB-910A-0C0E6D43397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431" y="3985"/>
            <a:ext cx="9772765" cy="6858000"/>
            <a:chOff x="1303402" y="3985"/>
            <a:chExt cx="9772765" cy="6858000"/>
          </a:xfrm>
        </p:grpSpPr>
        <p:sp>
          <p:nvSpPr>
            <p:cNvPr id="13" name="Freeform: Shape 12">
              <a:extLst>
                <a:ext uri="{FF2B5EF4-FFF2-40B4-BE49-F238E27FC236}">
                  <a16:creationId xmlns:a16="http://schemas.microsoft.com/office/drawing/2014/main" id="{999AA485-A13F-4455-814E-C116AD7E04B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9C90D55F-0AFB-45E5-8815-A4701774CE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D476B6C1-4A41-48E6-8540-FC48FCD7691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3347F445-D2CA-4FEB-AB8E-7A47AB57CD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12F1B3D8-301E-4A54-9284-EB14E9056B3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CE4B9C67-860A-4569-AC84-3ADE433D1C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1175B763-A6E6-4AD1-9138-9B1164A7A8C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olo 1">
            <a:extLst>
              <a:ext uri="{FF2B5EF4-FFF2-40B4-BE49-F238E27FC236}">
                <a16:creationId xmlns:a16="http://schemas.microsoft.com/office/drawing/2014/main" id="{821FA1B8-1CAD-49E0-BCC1-E1F460B56786}"/>
              </a:ext>
            </a:extLst>
          </p:cNvPr>
          <p:cNvSpPr>
            <a:spLocks noGrp="1"/>
          </p:cNvSpPr>
          <p:nvPr>
            <p:ph type="title"/>
          </p:nvPr>
        </p:nvSpPr>
        <p:spPr>
          <a:xfrm>
            <a:off x="3035923" y="2084040"/>
            <a:ext cx="5754696" cy="1837349"/>
          </a:xfrm>
        </p:spPr>
        <p:txBody>
          <a:bodyPr anchor="ctr">
            <a:normAutofit/>
          </a:bodyPr>
          <a:lstStyle/>
          <a:p>
            <a:pPr algn="ctr"/>
            <a:r>
              <a:rPr lang="it-IT" sz="2400" dirty="0">
                <a:solidFill>
                  <a:schemeClr val="tx2"/>
                </a:solidFill>
              </a:rPr>
              <a:t>Inquinamento atmosferico: conseguenze</a:t>
            </a:r>
          </a:p>
        </p:txBody>
      </p:sp>
      <p:sp>
        <p:nvSpPr>
          <p:cNvPr id="3" name="Segnaposto contenuto 2">
            <a:extLst>
              <a:ext uri="{FF2B5EF4-FFF2-40B4-BE49-F238E27FC236}">
                <a16:creationId xmlns:a16="http://schemas.microsoft.com/office/drawing/2014/main" id="{DE8631ED-E4AA-4759-9F1A-674DE7CA5EB3}"/>
              </a:ext>
            </a:extLst>
          </p:cNvPr>
          <p:cNvSpPr>
            <a:spLocks noGrp="1"/>
          </p:cNvSpPr>
          <p:nvPr>
            <p:ph idx="1"/>
          </p:nvPr>
        </p:nvSpPr>
        <p:spPr>
          <a:xfrm>
            <a:off x="3033466" y="3375576"/>
            <a:ext cx="5709721" cy="2430864"/>
          </a:xfrm>
        </p:spPr>
        <p:txBody>
          <a:bodyPr anchor="t">
            <a:normAutofit fontScale="92500" lnSpcReduction="20000"/>
          </a:bodyPr>
          <a:lstStyle/>
          <a:p>
            <a:pPr marL="0" indent="0">
              <a:buNone/>
            </a:pPr>
            <a:r>
              <a:rPr lang="it-IT" sz="2000" b="1" u="sng" dirty="0">
                <a:solidFill>
                  <a:schemeClr val="tx2"/>
                </a:solidFill>
              </a:rPr>
              <a:t>Lo smog</a:t>
            </a:r>
            <a:r>
              <a:rPr lang="it-IT" sz="2000" dirty="0">
                <a:solidFill>
                  <a:schemeClr val="tx2"/>
                </a:solidFill>
              </a:rPr>
              <a:t>: è una specie di nebbia che si crea a causa della combustione di carburanti e altri combustibili fossili, che reagendo con la luce del sole e le alte temperature, creano un particolare tipo di ozono velenoso. Questo gas infatti danneggia la salute degli esseri viventi e dei vegetali. Lo smog porta con se’ anche altri materiali pericolosi, le polveri sottili, che sono particelle microscopiche derivanti dalla combustione di qualsiasi materiale fossile (carbone, petrolio, gas), che danneggiano l’apparato respiratorio creando danni permanenti che possono portare fino alla morte.</a:t>
            </a:r>
          </a:p>
        </p:txBody>
      </p:sp>
      <p:pic>
        <p:nvPicPr>
          <p:cNvPr id="5" name="Immagine 4">
            <a:extLst>
              <a:ext uri="{FF2B5EF4-FFF2-40B4-BE49-F238E27FC236}">
                <a16:creationId xmlns:a16="http://schemas.microsoft.com/office/drawing/2014/main" id="{37A813BC-B214-469A-8605-6D04D41FF025}"/>
              </a:ext>
            </a:extLst>
          </p:cNvPr>
          <p:cNvPicPr>
            <a:picLocks noChangeAspect="1"/>
          </p:cNvPicPr>
          <p:nvPr/>
        </p:nvPicPr>
        <p:blipFill>
          <a:blip r:embed="rId2"/>
          <a:stretch>
            <a:fillRect/>
          </a:stretch>
        </p:blipFill>
        <p:spPr>
          <a:xfrm>
            <a:off x="4033837" y="675368"/>
            <a:ext cx="3590925" cy="202882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51204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par>
                          <p:cTn id="17" fill="hold">
                            <p:stCondLst>
                              <p:cond delay="1500"/>
                            </p:stCondLst>
                            <p:childTnLst>
                              <p:par>
                                <p:cTn id="18" presetID="21" presetClass="entr" presetSubtype="1"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heel(1)">
                                      <p:cBhvr>
                                        <p:cTn id="20"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561AEE4-4E38-4BAC-976D-E0DE523FC5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F0BC676B-D19A-44DB-910A-0C0E6D43397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431" y="3985"/>
            <a:ext cx="9772765" cy="6858000"/>
            <a:chOff x="1303402" y="3985"/>
            <a:chExt cx="9772765" cy="6858000"/>
          </a:xfrm>
        </p:grpSpPr>
        <p:sp>
          <p:nvSpPr>
            <p:cNvPr id="13" name="Freeform: Shape 12">
              <a:extLst>
                <a:ext uri="{FF2B5EF4-FFF2-40B4-BE49-F238E27FC236}">
                  <a16:creationId xmlns:a16="http://schemas.microsoft.com/office/drawing/2014/main" id="{999AA485-A13F-4455-814E-C116AD7E04B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9C90D55F-0AFB-45E5-8815-A4701774CE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D476B6C1-4A41-48E6-8540-FC48FCD7691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3347F445-D2CA-4FEB-AB8E-7A47AB57CD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12F1B3D8-301E-4A54-9284-EB14E9056B3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CE4B9C67-860A-4569-AC84-3ADE433D1C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1175B763-A6E6-4AD1-9138-9B1164A7A8C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olo 1">
            <a:extLst>
              <a:ext uri="{FF2B5EF4-FFF2-40B4-BE49-F238E27FC236}">
                <a16:creationId xmlns:a16="http://schemas.microsoft.com/office/drawing/2014/main" id="{821FA1B8-1CAD-49E0-BCC1-E1F460B56786}"/>
              </a:ext>
            </a:extLst>
          </p:cNvPr>
          <p:cNvSpPr>
            <a:spLocks noGrp="1"/>
          </p:cNvSpPr>
          <p:nvPr>
            <p:ph type="title"/>
          </p:nvPr>
        </p:nvSpPr>
        <p:spPr>
          <a:xfrm>
            <a:off x="2970323" y="1699313"/>
            <a:ext cx="5754696" cy="1837349"/>
          </a:xfrm>
        </p:spPr>
        <p:txBody>
          <a:bodyPr anchor="ctr">
            <a:normAutofit/>
          </a:bodyPr>
          <a:lstStyle/>
          <a:p>
            <a:pPr algn="ctr"/>
            <a:r>
              <a:rPr lang="it-IT" sz="2400" dirty="0">
                <a:solidFill>
                  <a:schemeClr val="tx2"/>
                </a:solidFill>
              </a:rPr>
              <a:t>Inquinamento atmosferico: conseguenze</a:t>
            </a:r>
          </a:p>
        </p:txBody>
      </p:sp>
      <p:sp>
        <p:nvSpPr>
          <p:cNvPr id="3" name="Segnaposto contenuto 2">
            <a:extLst>
              <a:ext uri="{FF2B5EF4-FFF2-40B4-BE49-F238E27FC236}">
                <a16:creationId xmlns:a16="http://schemas.microsoft.com/office/drawing/2014/main" id="{DE8631ED-E4AA-4759-9F1A-674DE7CA5EB3}"/>
              </a:ext>
            </a:extLst>
          </p:cNvPr>
          <p:cNvSpPr>
            <a:spLocks noGrp="1"/>
          </p:cNvSpPr>
          <p:nvPr>
            <p:ph idx="1"/>
          </p:nvPr>
        </p:nvSpPr>
        <p:spPr>
          <a:xfrm>
            <a:off x="3048834" y="3093636"/>
            <a:ext cx="5709721" cy="2430864"/>
          </a:xfrm>
        </p:spPr>
        <p:txBody>
          <a:bodyPr anchor="t">
            <a:normAutofit lnSpcReduction="10000"/>
          </a:bodyPr>
          <a:lstStyle/>
          <a:p>
            <a:pPr marL="0" indent="0">
              <a:buNone/>
            </a:pPr>
            <a:r>
              <a:rPr lang="it-IT" sz="2000" b="1" u="sng" dirty="0">
                <a:solidFill>
                  <a:schemeClr val="tx2"/>
                </a:solidFill>
              </a:rPr>
              <a:t>Piogge acide</a:t>
            </a:r>
            <a:r>
              <a:rPr lang="it-IT" sz="2000" b="1" dirty="0">
                <a:solidFill>
                  <a:schemeClr val="tx2"/>
                </a:solidFill>
              </a:rPr>
              <a:t>: </a:t>
            </a:r>
            <a:r>
              <a:rPr lang="it-IT" sz="2000" dirty="0">
                <a:solidFill>
                  <a:schemeClr val="tx2"/>
                </a:solidFill>
              </a:rPr>
              <a:t>gli elementi nocivi sospesi nell’aria e nello smog, derivanti dai combustili fossili, quando piove si uniscono all’acqua arrivando a terra. Essi si trasformano quindi in acidi che comportano gravi danni alle persone ed agli animali, ai raccolti, ai fiumi e persino alle case ed ai monumenti. In particolare, quando essi raggiungono le coltivazioni, si depositano su di esse provocando danni diretti (alle piante) e indiretti (quando vengono ingeriti).</a:t>
            </a:r>
          </a:p>
        </p:txBody>
      </p:sp>
      <p:pic>
        <p:nvPicPr>
          <p:cNvPr id="5" name="Immagine 4">
            <a:extLst>
              <a:ext uri="{FF2B5EF4-FFF2-40B4-BE49-F238E27FC236}">
                <a16:creationId xmlns:a16="http://schemas.microsoft.com/office/drawing/2014/main" id="{1BF1C7B9-D89E-47D0-B123-534F2BA11F4E}"/>
              </a:ext>
            </a:extLst>
          </p:cNvPr>
          <p:cNvPicPr>
            <a:picLocks noChangeAspect="1"/>
          </p:cNvPicPr>
          <p:nvPr/>
        </p:nvPicPr>
        <p:blipFill>
          <a:blip r:embed="rId2"/>
          <a:stretch>
            <a:fillRect/>
          </a:stretch>
        </p:blipFill>
        <p:spPr>
          <a:xfrm>
            <a:off x="4278630" y="941047"/>
            <a:ext cx="3467100" cy="130492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740876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par>
                          <p:cTn id="17" fill="hold">
                            <p:stCondLst>
                              <p:cond delay="1500"/>
                            </p:stCondLst>
                            <p:childTnLst>
                              <p:par>
                                <p:cTn id="18" presetID="21" presetClass="entr" presetSubtype="1"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heel(1)">
                                      <p:cBhvr>
                                        <p:cTn id="20"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561AEE4-4E38-4BAC-976D-E0DE523FC5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F0BC676B-D19A-44DB-910A-0C0E6D43397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431" y="3985"/>
            <a:ext cx="9772765" cy="6858000"/>
            <a:chOff x="1303402" y="3985"/>
            <a:chExt cx="9772765" cy="6858000"/>
          </a:xfrm>
        </p:grpSpPr>
        <p:sp>
          <p:nvSpPr>
            <p:cNvPr id="13" name="Freeform: Shape 12">
              <a:extLst>
                <a:ext uri="{FF2B5EF4-FFF2-40B4-BE49-F238E27FC236}">
                  <a16:creationId xmlns:a16="http://schemas.microsoft.com/office/drawing/2014/main" id="{999AA485-A13F-4455-814E-C116AD7E04B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9C90D55F-0AFB-45E5-8815-A4701774CE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D476B6C1-4A41-48E6-8540-FC48FCD7691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3347F445-D2CA-4FEB-AB8E-7A47AB57CD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12F1B3D8-301E-4A54-9284-EB14E9056B3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CE4B9C67-860A-4569-AC84-3ADE433D1C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1175B763-A6E6-4AD1-9138-9B1164A7A8C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olo 1">
            <a:extLst>
              <a:ext uri="{FF2B5EF4-FFF2-40B4-BE49-F238E27FC236}">
                <a16:creationId xmlns:a16="http://schemas.microsoft.com/office/drawing/2014/main" id="{821FA1B8-1CAD-49E0-BCC1-E1F460B56786}"/>
              </a:ext>
            </a:extLst>
          </p:cNvPr>
          <p:cNvSpPr>
            <a:spLocks noGrp="1"/>
          </p:cNvSpPr>
          <p:nvPr>
            <p:ph type="title"/>
          </p:nvPr>
        </p:nvSpPr>
        <p:spPr>
          <a:xfrm>
            <a:off x="3020584" y="2163236"/>
            <a:ext cx="5754696" cy="1837349"/>
          </a:xfrm>
        </p:spPr>
        <p:txBody>
          <a:bodyPr anchor="ctr">
            <a:normAutofit/>
          </a:bodyPr>
          <a:lstStyle/>
          <a:p>
            <a:pPr algn="ctr"/>
            <a:r>
              <a:rPr lang="it-IT" sz="2400" dirty="0">
                <a:solidFill>
                  <a:schemeClr val="tx2"/>
                </a:solidFill>
              </a:rPr>
              <a:t>Inquinamento atmosferico: conseguenze</a:t>
            </a:r>
          </a:p>
        </p:txBody>
      </p:sp>
      <p:sp>
        <p:nvSpPr>
          <p:cNvPr id="3" name="Segnaposto contenuto 2">
            <a:extLst>
              <a:ext uri="{FF2B5EF4-FFF2-40B4-BE49-F238E27FC236}">
                <a16:creationId xmlns:a16="http://schemas.microsoft.com/office/drawing/2014/main" id="{DE8631ED-E4AA-4759-9F1A-674DE7CA5EB3}"/>
              </a:ext>
            </a:extLst>
          </p:cNvPr>
          <p:cNvSpPr>
            <a:spLocks noGrp="1"/>
          </p:cNvSpPr>
          <p:nvPr>
            <p:ph idx="1"/>
          </p:nvPr>
        </p:nvSpPr>
        <p:spPr>
          <a:xfrm>
            <a:off x="2969315" y="3627873"/>
            <a:ext cx="5709721" cy="2430864"/>
          </a:xfrm>
        </p:spPr>
        <p:txBody>
          <a:bodyPr anchor="t">
            <a:normAutofit/>
          </a:bodyPr>
          <a:lstStyle/>
          <a:p>
            <a:pPr marL="0" indent="0">
              <a:buNone/>
            </a:pPr>
            <a:r>
              <a:rPr lang="it-IT" sz="2000" b="1" u="sng" dirty="0">
                <a:solidFill>
                  <a:schemeClr val="tx2"/>
                </a:solidFill>
              </a:rPr>
              <a:t>Danni sull’uomo e sulla fauna</a:t>
            </a:r>
            <a:r>
              <a:rPr lang="it-IT" sz="2000" b="1" dirty="0">
                <a:solidFill>
                  <a:schemeClr val="tx2"/>
                </a:solidFill>
              </a:rPr>
              <a:t>: </a:t>
            </a:r>
            <a:r>
              <a:rPr lang="it-IT" sz="2000" dirty="0">
                <a:solidFill>
                  <a:schemeClr val="tx2"/>
                </a:solidFill>
              </a:rPr>
              <a:t>da diversi anni, ormai, si manifesta un aumento notevole di malattie respiratorie, cardiache e di tumori. In particolare, i bambini che vivono nelle grandi città hanno problemi di asma e altre malattie polmonari. Anche gli animali soffrono di intossicazioni dovute a cibo ed acqua contaminati.</a:t>
            </a:r>
          </a:p>
        </p:txBody>
      </p:sp>
      <p:pic>
        <p:nvPicPr>
          <p:cNvPr id="5" name="Immagine 4">
            <a:extLst>
              <a:ext uri="{FF2B5EF4-FFF2-40B4-BE49-F238E27FC236}">
                <a16:creationId xmlns:a16="http://schemas.microsoft.com/office/drawing/2014/main" id="{3B668854-2F9F-4A2F-B230-1537C2CA830F}"/>
              </a:ext>
            </a:extLst>
          </p:cNvPr>
          <p:cNvPicPr>
            <a:picLocks noChangeAspect="1"/>
          </p:cNvPicPr>
          <p:nvPr/>
        </p:nvPicPr>
        <p:blipFill>
          <a:blip r:embed="rId2"/>
          <a:stretch>
            <a:fillRect/>
          </a:stretch>
        </p:blipFill>
        <p:spPr>
          <a:xfrm>
            <a:off x="4314462" y="536811"/>
            <a:ext cx="3019425" cy="223837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387441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par>
                          <p:cTn id="17" fill="hold">
                            <p:stCondLst>
                              <p:cond delay="1500"/>
                            </p:stCondLst>
                            <p:childTnLst>
                              <p:par>
                                <p:cTn id="18" presetID="21" presetClass="entr" presetSubtype="1"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heel(1)">
                                      <p:cBhvr>
                                        <p:cTn id="20"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431</TotalTime>
  <Words>1378</Words>
  <Application>Microsoft Office PowerPoint</Application>
  <PresentationFormat>Widescreen</PresentationFormat>
  <Paragraphs>47</Paragraphs>
  <Slides>16</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Tema di Office</vt:lpstr>
      <vt:lpstr>L’inquinamento e i suoi effetti sull’ambiente.</vt:lpstr>
      <vt:lpstr>Industrializzazione ed inquinamento</vt:lpstr>
      <vt:lpstr>Le diverse forme di inquinamento</vt:lpstr>
      <vt:lpstr>Inquinamento atmosferico</vt:lpstr>
      <vt:lpstr>Inquinamento atmosferico: conseguenze</vt:lpstr>
      <vt:lpstr>Inquinamento atmosferico: conseguenze</vt:lpstr>
      <vt:lpstr>Inquinamento atmosferico: conseguenze</vt:lpstr>
      <vt:lpstr>Inquinamento atmosferico: conseguenze</vt:lpstr>
      <vt:lpstr>Inquinamento atmosferico: conseguenze</vt:lpstr>
      <vt:lpstr>Inquinamento atmosferico: conseguenze</vt:lpstr>
      <vt:lpstr>Inquinamento del mare</vt:lpstr>
      <vt:lpstr>Inquinamento del mare</vt:lpstr>
      <vt:lpstr>Inquinamento del suolo</vt:lpstr>
      <vt:lpstr>Inquinamento del suolo</vt:lpstr>
      <vt:lpstr>Conclusioni</vt:lpstr>
      <vt:lpstr>Grazie per l’attenzione.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Vito Verdi</dc:creator>
  <cp:lastModifiedBy>word</cp:lastModifiedBy>
  <cp:revision>11</cp:revision>
  <dcterms:created xsi:type="dcterms:W3CDTF">2021-03-20T14:16:01Z</dcterms:created>
  <dcterms:modified xsi:type="dcterms:W3CDTF">2023-04-14T16:02:30Z</dcterms:modified>
</cp:coreProperties>
</file>